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28"/>
  </p:notesMasterIdLst>
  <p:handoutMasterIdLst>
    <p:handoutMasterId r:id="rId29"/>
  </p:handoutMasterIdLst>
  <p:sldIdLst>
    <p:sldId id="290" r:id="rId5"/>
    <p:sldId id="283" r:id="rId6"/>
    <p:sldId id="292" r:id="rId7"/>
    <p:sldId id="299" r:id="rId8"/>
    <p:sldId id="369" r:id="rId9"/>
    <p:sldId id="315" r:id="rId10"/>
    <p:sldId id="320" r:id="rId11"/>
    <p:sldId id="318" r:id="rId12"/>
    <p:sldId id="316" r:id="rId13"/>
    <p:sldId id="317" r:id="rId14"/>
    <p:sldId id="382" r:id="rId15"/>
    <p:sldId id="371" r:id="rId16"/>
    <p:sldId id="381" r:id="rId17"/>
    <p:sldId id="377" r:id="rId18"/>
    <p:sldId id="372" r:id="rId19"/>
    <p:sldId id="373" r:id="rId20"/>
    <p:sldId id="374" r:id="rId21"/>
    <p:sldId id="375" r:id="rId22"/>
    <p:sldId id="376" r:id="rId23"/>
    <p:sldId id="378" r:id="rId24"/>
    <p:sldId id="379" r:id="rId25"/>
    <p:sldId id="280" r:id="rId26"/>
    <p:sldId id="37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C779"/>
    <a:srgbClr val="535832"/>
    <a:srgbClr val="D2AD5C"/>
    <a:srgbClr val="BB9133"/>
    <a:srgbClr val="A5802D"/>
    <a:srgbClr val="D5D9BD"/>
    <a:srgbClr val="919A58"/>
    <a:srgbClr val="F2E5C0"/>
    <a:srgbClr val="F9F2DF"/>
    <a:srgbClr val="E0C6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895" autoAdjust="0"/>
    <p:restoredTop sz="94484" autoAdjust="0"/>
  </p:normalViewPr>
  <p:slideViewPr>
    <p:cSldViewPr snapToGrid="0" showGuides="1">
      <p:cViewPr varScale="1">
        <p:scale>
          <a:sx n="108" d="100"/>
          <a:sy n="108" d="100"/>
        </p:scale>
        <p:origin x="1122" y="102"/>
      </p:cViewPr>
      <p:guideLst>
        <p:guide orient="horz" pos="2328"/>
        <p:guide pos="3864"/>
        <p:guide pos="7512"/>
        <p:guide pos="144"/>
        <p:guide orient="horz" pos="624"/>
        <p:guide orient="horz" pos="4056"/>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12/2/2025</a:t>
            </a:fld>
            <a:endParaRPr lang="en-US" dirty="0"/>
          </a:p>
        </p:txBody>
      </p:sp>
      <p:sp>
        <p:nvSpPr>
          <p:cNvPr id="4" name="Footer Placeholder 3">
            <a:extLst>
              <a:ext uri="{FF2B5EF4-FFF2-40B4-BE49-F238E27FC236}">
                <a16:creationId xmlns:a16="http://schemas.microsoft.com/office/drawing/2014/main"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dirty="0"/>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12/2/2025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a:t>
            </a:fld>
            <a:endParaRPr lang="en-US" dirty="0"/>
          </a:p>
        </p:txBody>
      </p:sp>
    </p:spTree>
    <p:extLst>
      <p:ext uri="{BB962C8B-B14F-4D97-AF65-F5344CB8AC3E}">
        <p14:creationId xmlns:p14="http://schemas.microsoft.com/office/powerpoint/2010/main" val="2734001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10</a:t>
            </a:fld>
            <a:endParaRPr lang="en-US" dirty="0"/>
          </a:p>
        </p:txBody>
      </p:sp>
    </p:spTree>
    <p:extLst>
      <p:ext uri="{BB962C8B-B14F-4D97-AF65-F5344CB8AC3E}">
        <p14:creationId xmlns:p14="http://schemas.microsoft.com/office/powerpoint/2010/main" val="13239316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12</a:t>
            </a:fld>
            <a:endParaRPr lang="en-US" dirty="0"/>
          </a:p>
        </p:txBody>
      </p:sp>
    </p:spTree>
    <p:extLst>
      <p:ext uri="{BB962C8B-B14F-4D97-AF65-F5344CB8AC3E}">
        <p14:creationId xmlns:p14="http://schemas.microsoft.com/office/powerpoint/2010/main" val="1239459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13</a:t>
            </a:fld>
            <a:endParaRPr lang="en-US" dirty="0"/>
          </a:p>
        </p:txBody>
      </p:sp>
    </p:spTree>
    <p:extLst>
      <p:ext uri="{BB962C8B-B14F-4D97-AF65-F5344CB8AC3E}">
        <p14:creationId xmlns:p14="http://schemas.microsoft.com/office/powerpoint/2010/main" val="1509609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14</a:t>
            </a:fld>
            <a:endParaRPr lang="en-US" dirty="0"/>
          </a:p>
        </p:txBody>
      </p:sp>
    </p:spTree>
    <p:extLst>
      <p:ext uri="{BB962C8B-B14F-4D97-AF65-F5344CB8AC3E}">
        <p14:creationId xmlns:p14="http://schemas.microsoft.com/office/powerpoint/2010/main" val="14734111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15</a:t>
            </a:fld>
            <a:endParaRPr lang="en-US" dirty="0"/>
          </a:p>
        </p:txBody>
      </p:sp>
    </p:spTree>
    <p:extLst>
      <p:ext uri="{BB962C8B-B14F-4D97-AF65-F5344CB8AC3E}">
        <p14:creationId xmlns:p14="http://schemas.microsoft.com/office/powerpoint/2010/main" val="8034738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16</a:t>
            </a:fld>
            <a:endParaRPr lang="en-US" dirty="0"/>
          </a:p>
        </p:txBody>
      </p:sp>
    </p:spTree>
    <p:extLst>
      <p:ext uri="{BB962C8B-B14F-4D97-AF65-F5344CB8AC3E}">
        <p14:creationId xmlns:p14="http://schemas.microsoft.com/office/powerpoint/2010/main" val="18841725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17</a:t>
            </a:fld>
            <a:endParaRPr lang="en-US" dirty="0"/>
          </a:p>
        </p:txBody>
      </p:sp>
    </p:spTree>
    <p:extLst>
      <p:ext uri="{BB962C8B-B14F-4D97-AF65-F5344CB8AC3E}">
        <p14:creationId xmlns:p14="http://schemas.microsoft.com/office/powerpoint/2010/main" val="29450767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18</a:t>
            </a:fld>
            <a:endParaRPr lang="en-US" dirty="0"/>
          </a:p>
        </p:txBody>
      </p:sp>
    </p:spTree>
    <p:extLst>
      <p:ext uri="{BB962C8B-B14F-4D97-AF65-F5344CB8AC3E}">
        <p14:creationId xmlns:p14="http://schemas.microsoft.com/office/powerpoint/2010/main" val="23557257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19</a:t>
            </a:fld>
            <a:endParaRPr lang="en-US" dirty="0"/>
          </a:p>
        </p:txBody>
      </p:sp>
    </p:spTree>
    <p:extLst>
      <p:ext uri="{BB962C8B-B14F-4D97-AF65-F5344CB8AC3E}">
        <p14:creationId xmlns:p14="http://schemas.microsoft.com/office/powerpoint/2010/main" val="4220166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20</a:t>
            </a:fld>
            <a:endParaRPr lang="en-US" dirty="0"/>
          </a:p>
        </p:txBody>
      </p:sp>
    </p:spTree>
    <p:extLst>
      <p:ext uri="{BB962C8B-B14F-4D97-AF65-F5344CB8AC3E}">
        <p14:creationId xmlns:p14="http://schemas.microsoft.com/office/powerpoint/2010/main" val="735041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a:t>
            </a:fld>
            <a:endParaRPr lang="en-US" dirty="0"/>
          </a:p>
        </p:txBody>
      </p:sp>
    </p:spTree>
    <p:extLst>
      <p:ext uri="{BB962C8B-B14F-4D97-AF65-F5344CB8AC3E}">
        <p14:creationId xmlns:p14="http://schemas.microsoft.com/office/powerpoint/2010/main" val="20660310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21</a:t>
            </a:fld>
            <a:endParaRPr lang="en-US" dirty="0"/>
          </a:p>
        </p:txBody>
      </p:sp>
    </p:spTree>
    <p:extLst>
      <p:ext uri="{BB962C8B-B14F-4D97-AF65-F5344CB8AC3E}">
        <p14:creationId xmlns:p14="http://schemas.microsoft.com/office/powerpoint/2010/main" val="38695530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22</a:t>
            </a:fld>
            <a:endParaRPr lang="en-US" dirty="0"/>
          </a:p>
        </p:txBody>
      </p:sp>
    </p:spTree>
    <p:extLst>
      <p:ext uri="{BB962C8B-B14F-4D97-AF65-F5344CB8AC3E}">
        <p14:creationId xmlns:p14="http://schemas.microsoft.com/office/powerpoint/2010/main" val="37285692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23</a:t>
            </a:fld>
            <a:endParaRPr lang="en-US" dirty="0"/>
          </a:p>
        </p:txBody>
      </p:sp>
    </p:spTree>
    <p:extLst>
      <p:ext uri="{BB962C8B-B14F-4D97-AF65-F5344CB8AC3E}">
        <p14:creationId xmlns:p14="http://schemas.microsoft.com/office/powerpoint/2010/main" val="2182110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a:t>
            </a:fld>
            <a:endParaRPr lang="en-US" dirty="0"/>
          </a:p>
        </p:txBody>
      </p:sp>
    </p:spTree>
    <p:extLst>
      <p:ext uri="{BB962C8B-B14F-4D97-AF65-F5344CB8AC3E}">
        <p14:creationId xmlns:p14="http://schemas.microsoft.com/office/powerpoint/2010/main" val="413916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a:t>
            </a:fld>
            <a:endParaRPr lang="en-US" dirty="0"/>
          </a:p>
        </p:txBody>
      </p:sp>
    </p:spTree>
    <p:extLst>
      <p:ext uri="{BB962C8B-B14F-4D97-AF65-F5344CB8AC3E}">
        <p14:creationId xmlns:p14="http://schemas.microsoft.com/office/powerpoint/2010/main" val="2351237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5</a:t>
            </a:fld>
            <a:endParaRPr lang="en-US" dirty="0"/>
          </a:p>
        </p:txBody>
      </p:sp>
    </p:spTree>
    <p:extLst>
      <p:ext uri="{BB962C8B-B14F-4D97-AF65-F5344CB8AC3E}">
        <p14:creationId xmlns:p14="http://schemas.microsoft.com/office/powerpoint/2010/main" val="3907750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6</a:t>
            </a:fld>
            <a:endParaRPr lang="en-US" dirty="0"/>
          </a:p>
        </p:txBody>
      </p:sp>
    </p:spTree>
    <p:extLst>
      <p:ext uri="{BB962C8B-B14F-4D97-AF65-F5344CB8AC3E}">
        <p14:creationId xmlns:p14="http://schemas.microsoft.com/office/powerpoint/2010/main" val="4159019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7</a:t>
            </a:fld>
            <a:endParaRPr lang="en-US" dirty="0"/>
          </a:p>
        </p:txBody>
      </p:sp>
    </p:spTree>
    <p:extLst>
      <p:ext uri="{BB962C8B-B14F-4D97-AF65-F5344CB8AC3E}">
        <p14:creationId xmlns:p14="http://schemas.microsoft.com/office/powerpoint/2010/main" val="1191503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8</a:t>
            </a:fld>
            <a:endParaRPr lang="en-US" dirty="0"/>
          </a:p>
        </p:txBody>
      </p:sp>
    </p:spTree>
    <p:extLst>
      <p:ext uri="{BB962C8B-B14F-4D97-AF65-F5344CB8AC3E}">
        <p14:creationId xmlns:p14="http://schemas.microsoft.com/office/powerpoint/2010/main" val="2658860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9</a:t>
            </a:fld>
            <a:endParaRPr lang="en-US" dirty="0"/>
          </a:p>
        </p:txBody>
      </p:sp>
    </p:spTree>
    <p:extLst>
      <p:ext uri="{BB962C8B-B14F-4D97-AF65-F5344CB8AC3E}">
        <p14:creationId xmlns:p14="http://schemas.microsoft.com/office/powerpoint/2010/main" val="2469303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12/2/2025</a:t>
            </a:fld>
            <a:endParaRPr lang="en-US" dirty="0"/>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12/2/2025</a:t>
            </a:fld>
            <a:endParaRPr lang="en-US" dirty="0"/>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12/2/2025</a:t>
            </a:fld>
            <a:endParaRPr lang="en-US" dirty="0"/>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4680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12/2/2025</a:t>
            </a:fld>
            <a:endParaRPr lang="en-US" dirty="0"/>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8928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12/2/2025</a:t>
            </a:fld>
            <a:endParaRPr lang="en-US" dirty="0"/>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12/2/2025</a:t>
            </a:fld>
            <a:endParaRPr lang="en-US" dirty="0"/>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12/2/2025</a:t>
            </a:fld>
            <a:endParaRPr lang="en-US" dirty="0"/>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12/2/2025</a:t>
            </a:fld>
            <a:endParaRPr lang="en-US" dirty="0"/>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12/2/2025</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12/2/2025</a:t>
            </a:fld>
            <a:endParaRPr lang="en-US" dirty="0"/>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12/2/2025</a:t>
            </a:fld>
            <a:endParaRPr lang="en-US" dirty="0"/>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12/2/2025</a:t>
            </a:fld>
            <a:endParaRPr lang="en-US" dirty="0"/>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87624">
              <a:srgbClr val="535832"/>
            </a:gs>
            <a:gs pos="0">
              <a:schemeClr val="bg1"/>
            </a:gs>
            <a:gs pos="52000">
              <a:srgbClr val="535832">
                <a:alpha val="79000"/>
              </a:srgbClr>
            </a:gs>
            <a:gs pos="100000">
              <a:srgbClr val="535832">
                <a:alpha val="78000"/>
              </a:srgbClr>
            </a:gs>
            <a:gs pos="100000">
              <a:srgbClr val="F2E5C0"/>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798533" y="3716970"/>
            <a:ext cx="10594932" cy="854080"/>
          </a:xfrm>
        </p:spPr>
        <p:txBody>
          <a:bodyPr wrap="square" lIns="0" tIns="0" rIns="0" bIns="0" anchor="t">
            <a:spAutoFit/>
          </a:bodyPr>
          <a:lstStyle/>
          <a:p>
            <a:r>
              <a:rPr lang="ar-SA" b="1" dirty="0">
                <a:solidFill>
                  <a:srgbClr val="D2AD5C"/>
                </a:solidFill>
                <a:effectLst>
                  <a:outerShdw blurRad="38100" dist="38100" dir="2700000" algn="tl">
                    <a:srgbClr val="000000">
                      <a:alpha val="43137"/>
                    </a:srgbClr>
                  </a:outerShdw>
                </a:effectLst>
                <a:latin typeface="Sakkal Majalla" panose="02000000000000000000" pitchFamily="2" charset="-78"/>
                <a:cs typeface="Sakkal Majalla" panose="02000000000000000000" pitchFamily="2" charset="-78"/>
              </a:rPr>
              <a:t>البوابة الذكية للمعرفة البحثية بوزارة الداخلية </a:t>
            </a: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xmlns="" val="1"/>
              </a:ext>
            </a:extLst>
          </p:cNvPr>
          <p:cNvSpPr/>
          <p:nvPr/>
        </p:nvSpPr>
        <p:spPr>
          <a:xfrm>
            <a:off x="4792318" y="-665503"/>
            <a:ext cx="2607364" cy="2607364"/>
          </a:xfrm>
          <a:prstGeom prst="diamond">
            <a:avLst/>
          </a:prstGeom>
          <a:noFill/>
          <a:ln>
            <a:solidFill>
              <a:srgbClr val="5358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xmlns="" val="1"/>
              </a:ext>
            </a:extLst>
          </p:cNvPr>
          <p:cNvSpPr/>
          <p:nvPr/>
        </p:nvSpPr>
        <p:spPr>
          <a:xfrm>
            <a:off x="4325257" y="-1183514"/>
            <a:ext cx="3541486" cy="3541486"/>
          </a:xfrm>
          <a:prstGeom prst="diamond">
            <a:avLst/>
          </a:prstGeom>
          <a:noFill/>
          <a:ln>
            <a:solidFill>
              <a:srgbClr val="E3C7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صورة 67">
            <a:extLst>
              <a:ext uri="{FF2B5EF4-FFF2-40B4-BE49-F238E27FC236}">
                <a16:creationId xmlns:a16="http://schemas.microsoft.com/office/drawing/2014/main" id="{71FF7DB8-F9F0-755F-139E-7A5A920063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9948" y="135679"/>
            <a:ext cx="1182851" cy="1132289"/>
          </a:xfrm>
          <a:prstGeom prst="rect">
            <a:avLst/>
          </a:prstGeom>
        </p:spPr>
      </p:pic>
      <p:pic>
        <p:nvPicPr>
          <p:cNvPr id="7" name="Picture 14" descr="Logo&#10;&#10;Description automatically generated">
            <a:extLst>
              <a:ext uri="{FF2B5EF4-FFF2-40B4-BE49-F238E27FC236}">
                <a16:creationId xmlns:a16="http://schemas.microsoft.com/office/drawing/2014/main" id="{F049516C-59E5-44FD-91A2-42005C82CD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74895" y="132197"/>
            <a:ext cx="1102179" cy="1135771"/>
          </a:xfrm>
          <a:prstGeom prst="rect">
            <a:avLst/>
          </a:prstGeom>
        </p:spPr>
      </p:pic>
      <p:pic>
        <p:nvPicPr>
          <p:cNvPr id="8" name="Picture 6064"/>
          <p:cNvPicPr/>
          <p:nvPr/>
        </p:nvPicPr>
        <p:blipFill rotWithShape="1">
          <a:blip r:embed="rId5"/>
          <a:srcRect r="39334"/>
          <a:stretch/>
        </p:blipFill>
        <p:spPr>
          <a:xfrm>
            <a:off x="172402" y="135679"/>
            <a:ext cx="1772080" cy="973544"/>
          </a:xfrm>
          <a:prstGeom prst="rect">
            <a:avLst/>
          </a:prstGeom>
        </p:spPr>
      </p:pic>
      <p:sp>
        <p:nvSpPr>
          <p:cNvPr id="9" name="TextBox 8">
            <a:extLst>
              <a:ext uri="{FF2B5EF4-FFF2-40B4-BE49-F238E27FC236}">
                <a16:creationId xmlns:a16="http://schemas.microsoft.com/office/drawing/2014/main" id="{65174E97-FFAD-322F-0A90-8BF916629D07}"/>
              </a:ext>
            </a:extLst>
          </p:cNvPr>
          <p:cNvSpPr txBox="1"/>
          <p:nvPr/>
        </p:nvSpPr>
        <p:spPr>
          <a:xfrm>
            <a:off x="961640" y="2715965"/>
            <a:ext cx="10268719" cy="854080"/>
          </a:xfrm>
          <a:prstGeom prst="rect">
            <a:avLst/>
          </a:prstGeom>
        </p:spPr>
        <p:txBody>
          <a:bodyPr vert="horz" wrap="square" lIns="0" tIns="0" rIns="0" bIns="0" rtlCol="0" anchor="t">
            <a:spAutoFit/>
          </a:bodyPr>
          <a:lstStyle>
            <a:lvl1pPr algn="ctr" rtl="1">
              <a:lnSpc>
                <a:spcPct val="90000"/>
              </a:lnSpc>
              <a:spcBef>
                <a:spcPct val="0"/>
              </a:spcBef>
              <a:buNone/>
              <a:defRPr sz="6000" b="1">
                <a:solidFill>
                  <a:srgbClr val="E3C779"/>
                </a:solidFill>
                <a:latin typeface="Sakkal Majalla" panose="02000000000000000000" pitchFamily="2" charset="-78"/>
                <a:ea typeface="+mj-ea"/>
                <a:cs typeface="Sakkal Majalla" panose="02000000000000000000" pitchFamily="2" charset="-78"/>
              </a:defRPr>
            </a:lvl1pPr>
          </a:lstStyle>
          <a:p>
            <a:r>
              <a:rPr lang="ar-SA" dirty="0">
                <a:solidFill>
                  <a:srgbClr val="D2AD5C"/>
                </a:solidFill>
                <a:effectLst>
                  <a:outerShdw blurRad="38100" dist="38100" dir="2700000" algn="tl">
                    <a:srgbClr val="000000">
                      <a:alpha val="43137"/>
                    </a:srgbClr>
                  </a:outerShdw>
                </a:effectLst>
              </a:rPr>
              <a:t>منصة</a:t>
            </a:r>
            <a:r>
              <a:rPr lang="ar-SA" dirty="0"/>
              <a:t> </a:t>
            </a:r>
            <a:r>
              <a:rPr lang="ar-SA" dirty="0">
                <a:solidFill>
                  <a:srgbClr val="D2AD5C"/>
                </a:solidFill>
                <a:effectLst>
                  <a:outerShdw blurRad="38100" dist="38100" dir="2700000" algn="tl">
                    <a:srgbClr val="000000">
                      <a:alpha val="43137"/>
                    </a:srgbClr>
                  </a:outerShdw>
                </a:effectLst>
              </a:rPr>
              <a:t>معرفة</a:t>
            </a: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55871" y="34242"/>
            <a:ext cx="1457222" cy="1457222"/>
          </a:xfrm>
          <a:prstGeom prst="rect">
            <a:avLst/>
          </a:prstGeom>
        </p:spPr>
      </p:pic>
    </p:spTree>
    <p:extLst>
      <p:ext uri="{BB962C8B-B14F-4D97-AF65-F5344CB8AC3E}">
        <p14:creationId xmlns:p14="http://schemas.microsoft.com/office/powerpoint/2010/main" val="39108160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10654484" y="522898"/>
            <a:ext cx="1537516" cy="0"/>
          </a:xfrm>
          <a:prstGeom prst="line">
            <a:avLst/>
          </a:prstGeom>
          <a:ln>
            <a:solidFill>
              <a:srgbClr val="535832"/>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323612"/>
            <a:ext cx="11734800" cy="398571"/>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ar-SA" sz="2800" b="1" dirty="0">
                <a:solidFill>
                  <a:srgbClr val="535832"/>
                </a:solidFill>
                <a:latin typeface="Sakkal Majalla" panose="02000000000000000000" pitchFamily="2" charset="-78"/>
                <a:cs typeface="Sakkal Majalla" panose="02000000000000000000" pitchFamily="2" charset="-78"/>
              </a:rPr>
              <a:t>نموذج أولي تصوري لمنصة البوابة الذكية للمعرفة البحثية بوزارة الداخلية </a:t>
            </a: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522898"/>
            <a:ext cx="1537515" cy="0"/>
          </a:xfrm>
          <a:prstGeom prst="line">
            <a:avLst/>
          </a:prstGeom>
          <a:ln>
            <a:solidFill>
              <a:srgbClr val="535832"/>
            </a:solidFill>
            <a:tailEnd type="oval"/>
          </a:ln>
        </p:spPr>
        <p:style>
          <a:lnRef idx="1">
            <a:schemeClr val="accent1"/>
          </a:lnRef>
          <a:fillRef idx="0">
            <a:schemeClr val="accent1"/>
          </a:fillRef>
          <a:effectRef idx="0">
            <a:schemeClr val="accent1"/>
          </a:effectRef>
          <a:fontRef idx="minor">
            <a:schemeClr val="tx1"/>
          </a:fontRef>
        </p:style>
      </p:cxnSp>
      <p:pic>
        <p:nvPicPr>
          <p:cNvPr id="16" name="صورة 67">
            <a:extLst>
              <a:ext uri="{FF2B5EF4-FFF2-40B4-BE49-F238E27FC236}">
                <a16:creationId xmlns:a16="http://schemas.microsoft.com/office/drawing/2014/main" id="{7310E774-E311-6E5E-7F80-531644DA25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162" y="4438"/>
            <a:ext cx="521605" cy="518460"/>
          </a:xfrm>
          <a:prstGeom prst="rect">
            <a:avLst/>
          </a:prstGeom>
        </p:spPr>
      </p:pic>
      <p:pic>
        <p:nvPicPr>
          <p:cNvPr id="17" name="Picture 14" descr="Logo&#10;&#10;Description automatically generated">
            <a:extLst>
              <a:ext uri="{FF2B5EF4-FFF2-40B4-BE49-F238E27FC236}">
                <a16:creationId xmlns:a16="http://schemas.microsoft.com/office/drawing/2014/main" id="{970B08BC-62E6-FA9F-4997-090106AADD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74575" y="4438"/>
            <a:ext cx="503125" cy="518460"/>
          </a:xfrm>
          <a:prstGeom prst="rect">
            <a:avLst/>
          </a:prstGeom>
        </p:spPr>
      </p:pic>
      <p:sp>
        <p:nvSpPr>
          <p:cNvPr id="9" name="Rectangle: Rounded Corners 25">
            <a:extLst>
              <a:ext uri="{FF2B5EF4-FFF2-40B4-BE49-F238E27FC236}">
                <a16:creationId xmlns:a16="http://schemas.microsoft.com/office/drawing/2014/main" id="{D1B1E083-D07C-4934-9782-F7CCA3539ACF}"/>
              </a:ext>
            </a:extLst>
          </p:cNvPr>
          <p:cNvSpPr/>
          <p:nvPr/>
        </p:nvSpPr>
        <p:spPr>
          <a:xfrm>
            <a:off x="2993026" y="842544"/>
            <a:ext cx="6479177" cy="506952"/>
          </a:xfrm>
          <a:prstGeom prst="roundRect">
            <a:avLst/>
          </a:prstGeom>
          <a:solidFill>
            <a:srgbClr val="D2A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ar-SA" sz="2000" b="1" dirty="0">
                <a:latin typeface="Sakkal Majalla" panose="02000000000000000000" pitchFamily="2" charset="-78"/>
                <a:cs typeface="Sakkal Majalla" panose="02000000000000000000" pitchFamily="2" charset="-78"/>
              </a:rPr>
              <a:t>نموذج عرض تفاصيل البحث </a:t>
            </a:r>
          </a:p>
        </p:txBody>
      </p:sp>
      <p:pic>
        <p:nvPicPr>
          <p:cNvPr id="2" name="Picture 1">
            <a:extLst>
              <a:ext uri="{FF2B5EF4-FFF2-40B4-BE49-F238E27FC236}">
                <a16:creationId xmlns:a16="http://schemas.microsoft.com/office/drawing/2014/main" id="{58D5D276-EF6F-1092-6823-DCAF6DB5F2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3559" y="1922072"/>
            <a:ext cx="9402202" cy="38666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565530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0770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pic>
        <p:nvPicPr>
          <p:cNvPr id="3" name="Picture 2"/>
          <p:cNvPicPr>
            <a:picLocks noChangeAspect="1"/>
          </p:cNvPicPr>
          <p:nvPr/>
        </p:nvPicPr>
        <p:blipFill rotWithShape="1">
          <a:blip r:embed="rId3"/>
          <a:srcRect b="1023"/>
          <a:stretch/>
        </p:blipFill>
        <p:spPr>
          <a:xfrm>
            <a:off x="624478" y="1041357"/>
            <a:ext cx="10943044" cy="5155257"/>
          </a:xfrm>
          <a:prstGeom prst="rect">
            <a:avLst/>
          </a:prstGeom>
          <a:ln>
            <a:noFill/>
          </a:ln>
          <a:effectLst>
            <a:outerShdw blurRad="190500" algn="tl" rotWithShape="0">
              <a:srgbClr val="000000">
                <a:alpha val="70000"/>
              </a:srgbClr>
            </a:outerShdw>
          </a:effectLst>
        </p:spPr>
      </p:pic>
      <p:cxnSp>
        <p:nvCxnSpPr>
          <p:cNvPr id="4" name="Straight Connector 3">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10654484" y="522898"/>
            <a:ext cx="1537516" cy="0"/>
          </a:xfrm>
          <a:prstGeom prst="line">
            <a:avLst/>
          </a:prstGeom>
          <a:ln>
            <a:solidFill>
              <a:srgbClr val="535832"/>
            </a:solidFill>
            <a:headEnd type="ova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4E3F5479-058B-4FA8-92E9-18CAB8CDC5C5}"/>
              </a:ext>
            </a:extLst>
          </p:cNvPr>
          <p:cNvSpPr txBox="1">
            <a:spLocks/>
          </p:cNvSpPr>
          <p:nvPr/>
        </p:nvSpPr>
        <p:spPr>
          <a:xfrm>
            <a:off x="228600" y="323612"/>
            <a:ext cx="11734800" cy="398571"/>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ar-SA" sz="2800" b="1" dirty="0">
                <a:solidFill>
                  <a:srgbClr val="535832"/>
                </a:solidFill>
                <a:latin typeface="Sakkal Majalla" panose="02000000000000000000" pitchFamily="2" charset="-78"/>
                <a:cs typeface="Sakkal Majalla" panose="02000000000000000000" pitchFamily="2" charset="-78"/>
              </a:rPr>
              <a:t>نموذج أولي تصوري لمنصة البوابة الذكية للمعرفة البحثية بوزارة الداخلية </a:t>
            </a:r>
          </a:p>
        </p:txBody>
      </p:sp>
      <p:cxnSp>
        <p:nvCxnSpPr>
          <p:cNvPr id="6" name="Straight Connector 5">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522898"/>
            <a:ext cx="1537515" cy="0"/>
          </a:xfrm>
          <a:prstGeom prst="line">
            <a:avLst/>
          </a:prstGeom>
          <a:ln>
            <a:solidFill>
              <a:srgbClr val="535832"/>
            </a:solidFill>
            <a:tailEnd type="oval"/>
          </a:ln>
        </p:spPr>
        <p:style>
          <a:lnRef idx="1">
            <a:schemeClr val="accent1"/>
          </a:lnRef>
          <a:fillRef idx="0">
            <a:schemeClr val="accent1"/>
          </a:fillRef>
          <a:effectRef idx="0">
            <a:schemeClr val="accent1"/>
          </a:effectRef>
          <a:fontRef idx="minor">
            <a:schemeClr val="tx1"/>
          </a:fontRef>
        </p:style>
      </p:cxnSp>
      <p:pic>
        <p:nvPicPr>
          <p:cNvPr id="9" name="صورة 67">
            <a:extLst>
              <a:ext uri="{FF2B5EF4-FFF2-40B4-BE49-F238E27FC236}">
                <a16:creationId xmlns:a16="http://schemas.microsoft.com/office/drawing/2014/main" id="{7310E774-E311-6E5E-7F80-531644DA25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162" y="4438"/>
            <a:ext cx="521605" cy="518460"/>
          </a:xfrm>
          <a:prstGeom prst="rect">
            <a:avLst/>
          </a:prstGeom>
        </p:spPr>
      </p:pic>
      <p:pic>
        <p:nvPicPr>
          <p:cNvPr id="10" name="Picture 14" descr="Logo&#10;&#10;Description automatically generated">
            <a:extLst>
              <a:ext uri="{FF2B5EF4-FFF2-40B4-BE49-F238E27FC236}">
                <a16:creationId xmlns:a16="http://schemas.microsoft.com/office/drawing/2014/main" id="{970B08BC-62E6-FA9F-4997-090106AADD0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74575" y="4438"/>
            <a:ext cx="503125" cy="518460"/>
          </a:xfrm>
          <a:prstGeom prst="rect">
            <a:avLst/>
          </a:prstGeom>
        </p:spPr>
      </p:pic>
    </p:spTree>
    <p:extLst>
      <p:ext uri="{BB962C8B-B14F-4D97-AF65-F5344CB8AC3E}">
        <p14:creationId xmlns:p14="http://schemas.microsoft.com/office/powerpoint/2010/main" val="22921474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pic>
        <p:nvPicPr>
          <p:cNvPr id="2" name="Picture 1"/>
          <p:cNvPicPr>
            <a:picLocks noChangeAspect="1"/>
          </p:cNvPicPr>
          <p:nvPr/>
        </p:nvPicPr>
        <p:blipFill>
          <a:blip r:embed="rId3"/>
          <a:stretch>
            <a:fillRect/>
          </a:stretch>
        </p:blipFill>
        <p:spPr>
          <a:xfrm>
            <a:off x="491883" y="1041357"/>
            <a:ext cx="11082692" cy="5270823"/>
          </a:xfrm>
          <a:prstGeom prst="rect">
            <a:avLst/>
          </a:prstGeom>
          <a:ln>
            <a:noFill/>
          </a:ln>
          <a:effectLst>
            <a:outerShdw blurRad="190500" algn="tl" rotWithShape="0">
              <a:srgbClr val="000000">
                <a:alpha val="70000"/>
              </a:srgbClr>
            </a:outerShdw>
          </a:effectLst>
        </p:spPr>
      </p:pic>
      <p:cxnSp>
        <p:nvCxnSpPr>
          <p:cNvPr id="4" name="Straight Connector 3">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10654484" y="522898"/>
            <a:ext cx="1537516" cy="0"/>
          </a:xfrm>
          <a:prstGeom prst="line">
            <a:avLst/>
          </a:prstGeom>
          <a:ln>
            <a:solidFill>
              <a:srgbClr val="535832"/>
            </a:solidFill>
            <a:headEnd type="ova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4E3F5479-058B-4FA8-92E9-18CAB8CDC5C5}"/>
              </a:ext>
            </a:extLst>
          </p:cNvPr>
          <p:cNvSpPr txBox="1">
            <a:spLocks/>
          </p:cNvSpPr>
          <p:nvPr/>
        </p:nvSpPr>
        <p:spPr>
          <a:xfrm>
            <a:off x="228600" y="323612"/>
            <a:ext cx="11734800" cy="398571"/>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ar-SA" sz="2800" b="1" dirty="0">
                <a:solidFill>
                  <a:srgbClr val="535832"/>
                </a:solidFill>
                <a:latin typeface="Sakkal Majalla" panose="02000000000000000000" pitchFamily="2" charset="-78"/>
                <a:cs typeface="Sakkal Majalla" panose="02000000000000000000" pitchFamily="2" charset="-78"/>
              </a:rPr>
              <a:t>نموذج أولي تصوري لمنصة البوابة الذكية للمعرفة البحثية بوزارة الداخلية </a:t>
            </a:r>
          </a:p>
        </p:txBody>
      </p:sp>
      <p:cxnSp>
        <p:nvCxnSpPr>
          <p:cNvPr id="6" name="Straight Connector 5">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522898"/>
            <a:ext cx="1537515" cy="0"/>
          </a:xfrm>
          <a:prstGeom prst="line">
            <a:avLst/>
          </a:prstGeom>
          <a:ln>
            <a:solidFill>
              <a:srgbClr val="535832"/>
            </a:solidFill>
            <a:tailEnd type="oval"/>
          </a:ln>
        </p:spPr>
        <p:style>
          <a:lnRef idx="1">
            <a:schemeClr val="accent1"/>
          </a:lnRef>
          <a:fillRef idx="0">
            <a:schemeClr val="accent1"/>
          </a:fillRef>
          <a:effectRef idx="0">
            <a:schemeClr val="accent1"/>
          </a:effectRef>
          <a:fontRef idx="minor">
            <a:schemeClr val="tx1"/>
          </a:fontRef>
        </p:style>
      </p:cxnSp>
      <p:pic>
        <p:nvPicPr>
          <p:cNvPr id="8" name="صورة 67">
            <a:extLst>
              <a:ext uri="{FF2B5EF4-FFF2-40B4-BE49-F238E27FC236}">
                <a16:creationId xmlns:a16="http://schemas.microsoft.com/office/drawing/2014/main" id="{7310E774-E311-6E5E-7F80-531644DA25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162" y="4438"/>
            <a:ext cx="521605" cy="518460"/>
          </a:xfrm>
          <a:prstGeom prst="rect">
            <a:avLst/>
          </a:prstGeom>
        </p:spPr>
      </p:pic>
      <p:pic>
        <p:nvPicPr>
          <p:cNvPr id="9" name="Picture 14" descr="Logo&#10;&#10;Description automatically generated">
            <a:extLst>
              <a:ext uri="{FF2B5EF4-FFF2-40B4-BE49-F238E27FC236}">
                <a16:creationId xmlns:a16="http://schemas.microsoft.com/office/drawing/2014/main" id="{970B08BC-62E6-FA9F-4997-090106AADD0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74575" y="4438"/>
            <a:ext cx="503125" cy="518460"/>
          </a:xfrm>
          <a:prstGeom prst="rect">
            <a:avLst/>
          </a:prstGeom>
        </p:spPr>
      </p:pic>
    </p:spTree>
    <p:extLst>
      <p:ext uri="{BB962C8B-B14F-4D97-AF65-F5344CB8AC3E}">
        <p14:creationId xmlns:p14="http://schemas.microsoft.com/office/powerpoint/2010/main" val="34494173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pic>
        <p:nvPicPr>
          <p:cNvPr id="2" name="Picture 1"/>
          <p:cNvPicPr>
            <a:picLocks noChangeAspect="1"/>
          </p:cNvPicPr>
          <p:nvPr/>
        </p:nvPicPr>
        <p:blipFill>
          <a:blip r:embed="rId3"/>
          <a:stretch>
            <a:fillRect/>
          </a:stretch>
        </p:blipFill>
        <p:spPr>
          <a:xfrm>
            <a:off x="507596" y="1041357"/>
            <a:ext cx="11066979" cy="5288593"/>
          </a:xfrm>
          <a:prstGeom prst="rect">
            <a:avLst/>
          </a:prstGeom>
          <a:ln>
            <a:noFill/>
          </a:ln>
          <a:effectLst>
            <a:outerShdw blurRad="190500" algn="tl" rotWithShape="0">
              <a:srgbClr val="000000">
                <a:alpha val="70000"/>
              </a:srgbClr>
            </a:outerShdw>
          </a:effectLst>
        </p:spPr>
      </p:pic>
      <p:cxnSp>
        <p:nvCxnSpPr>
          <p:cNvPr id="4" name="Straight Connector 3">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10654484" y="522898"/>
            <a:ext cx="1537516" cy="0"/>
          </a:xfrm>
          <a:prstGeom prst="line">
            <a:avLst/>
          </a:prstGeom>
          <a:ln>
            <a:solidFill>
              <a:srgbClr val="535832"/>
            </a:solidFill>
            <a:headEnd type="ova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4E3F5479-058B-4FA8-92E9-18CAB8CDC5C5}"/>
              </a:ext>
            </a:extLst>
          </p:cNvPr>
          <p:cNvSpPr txBox="1">
            <a:spLocks/>
          </p:cNvSpPr>
          <p:nvPr/>
        </p:nvSpPr>
        <p:spPr>
          <a:xfrm>
            <a:off x="228600" y="323612"/>
            <a:ext cx="11734800" cy="398571"/>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ar-SA" sz="2800" b="1" dirty="0">
                <a:solidFill>
                  <a:srgbClr val="535832"/>
                </a:solidFill>
                <a:latin typeface="Sakkal Majalla" panose="02000000000000000000" pitchFamily="2" charset="-78"/>
                <a:cs typeface="Sakkal Majalla" panose="02000000000000000000" pitchFamily="2" charset="-78"/>
              </a:rPr>
              <a:t>نموذج أولي تصوري لمنصة البوابة الذكية للمعرفة البحثية بوزارة الداخلية </a:t>
            </a:r>
          </a:p>
        </p:txBody>
      </p:sp>
      <p:cxnSp>
        <p:nvCxnSpPr>
          <p:cNvPr id="6" name="Straight Connector 5">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522898"/>
            <a:ext cx="1537515" cy="0"/>
          </a:xfrm>
          <a:prstGeom prst="line">
            <a:avLst/>
          </a:prstGeom>
          <a:ln>
            <a:solidFill>
              <a:srgbClr val="535832"/>
            </a:solidFill>
            <a:tailEnd type="oval"/>
          </a:ln>
        </p:spPr>
        <p:style>
          <a:lnRef idx="1">
            <a:schemeClr val="accent1"/>
          </a:lnRef>
          <a:fillRef idx="0">
            <a:schemeClr val="accent1"/>
          </a:fillRef>
          <a:effectRef idx="0">
            <a:schemeClr val="accent1"/>
          </a:effectRef>
          <a:fontRef idx="minor">
            <a:schemeClr val="tx1"/>
          </a:fontRef>
        </p:style>
      </p:cxnSp>
      <p:pic>
        <p:nvPicPr>
          <p:cNvPr id="8" name="صورة 67">
            <a:extLst>
              <a:ext uri="{FF2B5EF4-FFF2-40B4-BE49-F238E27FC236}">
                <a16:creationId xmlns:a16="http://schemas.microsoft.com/office/drawing/2014/main" id="{7310E774-E311-6E5E-7F80-531644DA25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162" y="4438"/>
            <a:ext cx="521605" cy="518460"/>
          </a:xfrm>
          <a:prstGeom prst="rect">
            <a:avLst/>
          </a:prstGeom>
        </p:spPr>
      </p:pic>
      <p:pic>
        <p:nvPicPr>
          <p:cNvPr id="9" name="Picture 14" descr="Logo&#10;&#10;Description automatically generated">
            <a:extLst>
              <a:ext uri="{FF2B5EF4-FFF2-40B4-BE49-F238E27FC236}">
                <a16:creationId xmlns:a16="http://schemas.microsoft.com/office/drawing/2014/main" id="{970B08BC-62E6-FA9F-4997-090106AADD0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74575" y="4438"/>
            <a:ext cx="503125" cy="518460"/>
          </a:xfrm>
          <a:prstGeom prst="rect">
            <a:avLst/>
          </a:prstGeom>
        </p:spPr>
      </p:pic>
    </p:spTree>
    <p:extLst>
      <p:ext uri="{BB962C8B-B14F-4D97-AF65-F5344CB8AC3E}">
        <p14:creationId xmlns:p14="http://schemas.microsoft.com/office/powerpoint/2010/main" val="22569334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pic>
        <p:nvPicPr>
          <p:cNvPr id="2" name="Picture 1"/>
          <p:cNvPicPr>
            <a:picLocks noChangeAspect="1"/>
          </p:cNvPicPr>
          <p:nvPr/>
        </p:nvPicPr>
        <p:blipFill>
          <a:blip r:embed="rId3"/>
          <a:stretch>
            <a:fillRect/>
          </a:stretch>
        </p:blipFill>
        <p:spPr>
          <a:xfrm>
            <a:off x="507596" y="1041358"/>
            <a:ext cx="11075755" cy="5286952"/>
          </a:xfrm>
          <a:prstGeom prst="rect">
            <a:avLst/>
          </a:prstGeom>
          <a:ln>
            <a:noFill/>
          </a:ln>
          <a:effectLst>
            <a:outerShdw blurRad="190500" algn="tl" rotWithShape="0">
              <a:srgbClr val="000000">
                <a:alpha val="70000"/>
              </a:srgbClr>
            </a:outerShdw>
          </a:effectLst>
        </p:spPr>
      </p:pic>
      <p:cxnSp>
        <p:nvCxnSpPr>
          <p:cNvPr id="4" name="Straight Connector 3">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10654484" y="522898"/>
            <a:ext cx="1537516" cy="0"/>
          </a:xfrm>
          <a:prstGeom prst="line">
            <a:avLst/>
          </a:prstGeom>
          <a:ln>
            <a:solidFill>
              <a:srgbClr val="535832"/>
            </a:solidFill>
            <a:headEnd type="ova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4E3F5479-058B-4FA8-92E9-18CAB8CDC5C5}"/>
              </a:ext>
            </a:extLst>
          </p:cNvPr>
          <p:cNvSpPr txBox="1">
            <a:spLocks/>
          </p:cNvSpPr>
          <p:nvPr/>
        </p:nvSpPr>
        <p:spPr>
          <a:xfrm>
            <a:off x="228600" y="323612"/>
            <a:ext cx="11734800" cy="398571"/>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ar-SA" sz="2800" b="1" dirty="0">
                <a:solidFill>
                  <a:srgbClr val="535832"/>
                </a:solidFill>
                <a:latin typeface="Sakkal Majalla" panose="02000000000000000000" pitchFamily="2" charset="-78"/>
                <a:cs typeface="Sakkal Majalla" panose="02000000000000000000" pitchFamily="2" charset="-78"/>
              </a:rPr>
              <a:t>نموذج أولي تصوري لمنصة البوابة الذكية للمعرفة البحثية بوزارة الداخلية </a:t>
            </a:r>
          </a:p>
        </p:txBody>
      </p:sp>
      <p:cxnSp>
        <p:nvCxnSpPr>
          <p:cNvPr id="6" name="Straight Connector 5">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522898"/>
            <a:ext cx="1537515" cy="0"/>
          </a:xfrm>
          <a:prstGeom prst="line">
            <a:avLst/>
          </a:prstGeom>
          <a:ln>
            <a:solidFill>
              <a:srgbClr val="535832"/>
            </a:solidFill>
            <a:tailEnd type="oval"/>
          </a:ln>
        </p:spPr>
        <p:style>
          <a:lnRef idx="1">
            <a:schemeClr val="accent1"/>
          </a:lnRef>
          <a:fillRef idx="0">
            <a:schemeClr val="accent1"/>
          </a:fillRef>
          <a:effectRef idx="0">
            <a:schemeClr val="accent1"/>
          </a:effectRef>
          <a:fontRef idx="minor">
            <a:schemeClr val="tx1"/>
          </a:fontRef>
        </p:style>
      </p:cxnSp>
      <p:pic>
        <p:nvPicPr>
          <p:cNvPr id="8" name="صورة 67">
            <a:extLst>
              <a:ext uri="{FF2B5EF4-FFF2-40B4-BE49-F238E27FC236}">
                <a16:creationId xmlns:a16="http://schemas.microsoft.com/office/drawing/2014/main" id="{7310E774-E311-6E5E-7F80-531644DA25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162" y="4438"/>
            <a:ext cx="521605" cy="518460"/>
          </a:xfrm>
          <a:prstGeom prst="rect">
            <a:avLst/>
          </a:prstGeom>
        </p:spPr>
      </p:pic>
      <p:pic>
        <p:nvPicPr>
          <p:cNvPr id="9" name="Picture 14" descr="Logo&#10;&#10;Description automatically generated">
            <a:extLst>
              <a:ext uri="{FF2B5EF4-FFF2-40B4-BE49-F238E27FC236}">
                <a16:creationId xmlns:a16="http://schemas.microsoft.com/office/drawing/2014/main" id="{970B08BC-62E6-FA9F-4997-090106AADD0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74575" y="4438"/>
            <a:ext cx="503125" cy="518460"/>
          </a:xfrm>
          <a:prstGeom prst="rect">
            <a:avLst/>
          </a:prstGeom>
        </p:spPr>
      </p:pic>
    </p:spTree>
    <p:extLst>
      <p:ext uri="{BB962C8B-B14F-4D97-AF65-F5344CB8AC3E}">
        <p14:creationId xmlns:p14="http://schemas.microsoft.com/office/powerpoint/2010/main" val="42719629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pic>
        <p:nvPicPr>
          <p:cNvPr id="2" name="Picture 1"/>
          <p:cNvPicPr>
            <a:picLocks noChangeAspect="1"/>
          </p:cNvPicPr>
          <p:nvPr/>
        </p:nvPicPr>
        <p:blipFill>
          <a:blip r:embed="rId3"/>
          <a:stretch>
            <a:fillRect/>
          </a:stretch>
        </p:blipFill>
        <p:spPr>
          <a:xfrm>
            <a:off x="507596" y="1041357"/>
            <a:ext cx="11066979" cy="5233133"/>
          </a:xfrm>
          <a:prstGeom prst="rect">
            <a:avLst/>
          </a:prstGeom>
          <a:ln>
            <a:noFill/>
          </a:ln>
          <a:effectLst>
            <a:outerShdw blurRad="190500" algn="tl" rotWithShape="0">
              <a:srgbClr val="000000">
                <a:alpha val="70000"/>
              </a:srgbClr>
            </a:outerShdw>
          </a:effectLst>
        </p:spPr>
      </p:pic>
      <p:cxnSp>
        <p:nvCxnSpPr>
          <p:cNvPr id="4" name="Straight Connector 3">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10654484" y="522898"/>
            <a:ext cx="1537516" cy="0"/>
          </a:xfrm>
          <a:prstGeom prst="line">
            <a:avLst/>
          </a:prstGeom>
          <a:ln>
            <a:solidFill>
              <a:srgbClr val="535832"/>
            </a:solidFill>
            <a:headEnd type="ova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4E3F5479-058B-4FA8-92E9-18CAB8CDC5C5}"/>
              </a:ext>
            </a:extLst>
          </p:cNvPr>
          <p:cNvSpPr txBox="1">
            <a:spLocks/>
          </p:cNvSpPr>
          <p:nvPr/>
        </p:nvSpPr>
        <p:spPr>
          <a:xfrm>
            <a:off x="228600" y="323612"/>
            <a:ext cx="11734800" cy="398571"/>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ar-SA" sz="2800" b="1" dirty="0">
                <a:solidFill>
                  <a:srgbClr val="535832"/>
                </a:solidFill>
                <a:latin typeface="Sakkal Majalla" panose="02000000000000000000" pitchFamily="2" charset="-78"/>
                <a:cs typeface="Sakkal Majalla" panose="02000000000000000000" pitchFamily="2" charset="-78"/>
              </a:rPr>
              <a:t>نموذج أولي تصوري لمنصة البوابة الذكية للمعرفة البحثية بوزارة الداخلية </a:t>
            </a:r>
          </a:p>
        </p:txBody>
      </p:sp>
      <p:cxnSp>
        <p:nvCxnSpPr>
          <p:cNvPr id="6" name="Straight Connector 5">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522898"/>
            <a:ext cx="1537515" cy="0"/>
          </a:xfrm>
          <a:prstGeom prst="line">
            <a:avLst/>
          </a:prstGeom>
          <a:ln>
            <a:solidFill>
              <a:srgbClr val="535832"/>
            </a:solidFill>
            <a:tailEnd type="oval"/>
          </a:ln>
        </p:spPr>
        <p:style>
          <a:lnRef idx="1">
            <a:schemeClr val="accent1"/>
          </a:lnRef>
          <a:fillRef idx="0">
            <a:schemeClr val="accent1"/>
          </a:fillRef>
          <a:effectRef idx="0">
            <a:schemeClr val="accent1"/>
          </a:effectRef>
          <a:fontRef idx="minor">
            <a:schemeClr val="tx1"/>
          </a:fontRef>
        </p:style>
      </p:cxnSp>
      <p:pic>
        <p:nvPicPr>
          <p:cNvPr id="8" name="صورة 67">
            <a:extLst>
              <a:ext uri="{FF2B5EF4-FFF2-40B4-BE49-F238E27FC236}">
                <a16:creationId xmlns:a16="http://schemas.microsoft.com/office/drawing/2014/main" id="{7310E774-E311-6E5E-7F80-531644DA25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162" y="4438"/>
            <a:ext cx="521605" cy="518460"/>
          </a:xfrm>
          <a:prstGeom prst="rect">
            <a:avLst/>
          </a:prstGeom>
        </p:spPr>
      </p:pic>
      <p:pic>
        <p:nvPicPr>
          <p:cNvPr id="9" name="Picture 14" descr="Logo&#10;&#10;Description automatically generated">
            <a:extLst>
              <a:ext uri="{FF2B5EF4-FFF2-40B4-BE49-F238E27FC236}">
                <a16:creationId xmlns:a16="http://schemas.microsoft.com/office/drawing/2014/main" id="{970B08BC-62E6-FA9F-4997-090106AADD0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74575" y="4438"/>
            <a:ext cx="503125" cy="518460"/>
          </a:xfrm>
          <a:prstGeom prst="rect">
            <a:avLst/>
          </a:prstGeom>
        </p:spPr>
      </p:pic>
    </p:spTree>
    <p:extLst>
      <p:ext uri="{BB962C8B-B14F-4D97-AF65-F5344CB8AC3E}">
        <p14:creationId xmlns:p14="http://schemas.microsoft.com/office/powerpoint/2010/main" val="41266642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pic>
        <p:nvPicPr>
          <p:cNvPr id="2" name="Picture 1"/>
          <p:cNvPicPr>
            <a:picLocks noChangeAspect="1"/>
          </p:cNvPicPr>
          <p:nvPr/>
        </p:nvPicPr>
        <p:blipFill>
          <a:blip r:embed="rId3"/>
          <a:stretch>
            <a:fillRect/>
          </a:stretch>
        </p:blipFill>
        <p:spPr>
          <a:xfrm>
            <a:off x="504141" y="1041357"/>
            <a:ext cx="11183718" cy="5270823"/>
          </a:xfrm>
          <a:prstGeom prst="rect">
            <a:avLst/>
          </a:prstGeom>
          <a:ln>
            <a:noFill/>
          </a:ln>
          <a:effectLst>
            <a:outerShdw blurRad="190500" algn="tl" rotWithShape="0">
              <a:srgbClr val="000000">
                <a:alpha val="70000"/>
              </a:srgbClr>
            </a:outerShdw>
          </a:effectLst>
        </p:spPr>
      </p:pic>
      <p:cxnSp>
        <p:nvCxnSpPr>
          <p:cNvPr id="4" name="Straight Connector 3">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10654484" y="522898"/>
            <a:ext cx="1537516" cy="0"/>
          </a:xfrm>
          <a:prstGeom prst="line">
            <a:avLst/>
          </a:prstGeom>
          <a:ln>
            <a:solidFill>
              <a:srgbClr val="535832"/>
            </a:solidFill>
            <a:headEnd type="ova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4E3F5479-058B-4FA8-92E9-18CAB8CDC5C5}"/>
              </a:ext>
            </a:extLst>
          </p:cNvPr>
          <p:cNvSpPr txBox="1">
            <a:spLocks/>
          </p:cNvSpPr>
          <p:nvPr/>
        </p:nvSpPr>
        <p:spPr>
          <a:xfrm>
            <a:off x="228600" y="323612"/>
            <a:ext cx="11734800" cy="398571"/>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ar-SA" sz="2800" b="1" dirty="0">
                <a:solidFill>
                  <a:srgbClr val="535832"/>
                </a:solidFill>
                <a:latin typeface="Sakkal Majalla" panose="02000000000000000000" pitchFamily="2" charset="-78"/>
                <a:cs typeface="Sakkal Majalla" panose="02000000000000000000" pitchFamily="2" charset="-78"/>
              </a:rPr>
              <a:t>نموذج أولي تصوري لمنصة البوابة الذكية للمعرفة البحثية بوزارة الداخلية </a:t>
            </a:r>
          </a:p>
        </p:txBody>
      </p:sp>
      <p:cxnSp>
        <p:nvCxnSpPr>
          <p:cNvPr id="6" name="Straight Connector 5">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522898"/>
            <a:ext cx="1537515" cy="0"/>
          </a:xfrm>
          <a:prstGeom prst="line">
            <a:avLst/>
          </a:prstGeom>
          <a:ln>
            <a:solidFill>
              <a:srgbClr val="535832"/>
            </a:solidFill>
            <a:tailEnd type="oval"/>
          </a:ln>
        </p:spPr>
        <p:style>
          <a:lnRef idx="1">
            <a:schemeClr val="accent1"/>
          </a:lnRef>
          <a:fillRef idx="0">
            <a:schemeClr val="accent1"/>
          </a:fillRef>
          <a:effectRef idx="0">
            <a:schemeClr val="accent1"/>
          </a:effectRef>
          <a:fontRef idx="minor">
            <a:schemeClr val="tx1"/>
          </a:fontRef>
        </p:style>
      </p:cxnSp>
      <p:pic>
        <p:nvPicPr>
          <p:cNvPr id="8" name="صورة 67">
            <a:extLst>
              <a:ext uri="{FF2B5EF4-FFF2-40B4-BE49-F238E27FC236}">
                <a16:creationId xmlns:a16="http://schemas.microsoft.com/office/drawing/2014/main" id="{7310E774-E311-6E5E-7F80-531644DA25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162" y="4438"/>
            <a:ext cx="521605" cy="518460"/>
          </a:xfrm>
          <a:prstGeom prst="rect">
            <a:avLst/>
          </a:prstGeom>
        </p:spPr>
      </p:pic>
      <p:pic>
        <p:nvPicPr>
          <p:cNvPr id="9" name="Picture 14" descr="Logo&#10;&#10;Description automatically generated">
            <a:extLst>
              <a:ext uri="{FF2B5EF4-FFF2-40B4-BE49-F238E27FC236}">
                <a16:creationId xmlns:a16="http://schemas.microsoft.com/office/drawing/2014/main" id="{970B08BC-62E6-FA9F-4997-090106AADD0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74575" y="4438"/>
            <a:ext cx="503125" cy="518460"/>
          </a:xfrm>
          <a:prstGeom prst="rect">
            <a:avLst/>
          </a:prstGeom>
        </p:spPr>
      </p:pic>
    </p:spTree>
    <p:extLst>
      <p:ext uri="{BB962C8B-B14F-4D97-AF65-F5344CB8AC3E}">
        <p14:creationId xmlns:p14="http://schemas.microsoft.com/office/powerpoint/2010/main" val="34568253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pic>
        <p:nvPicPr>
          <p:cNvPr id="2" name="Picture 1"/>
          <p:cNvPicPr>
            <a:picLocks noChangeAspect="1"/>
          </p:cNvPicPr>
          <p:nvPr/>
        </p:nvPicPr>
        <p:blipFill>
          <a:blip r:embed="rId3"/>
          <a:stretch>
            <a:fillRect/>
          </a:stretch>
        </p:blipFill>
        <p:spPr>
          <a:xfrm>
            <a:off x="496533" y="1041357"/>
            <a:ext cx="10952576" cy="5190767"/>
          </a:xfrm>
          <a:prstGeom prst="rect">
            <a:avLst/>
          </a:prstGeom>
          <a:ln>
            <a:noFill/>
          </a:ln>
          <a:effectLst>
            <a:outerShdw blurRad="190500" algn="tl" rotWithShape="0">
              <a:srgbClr val="000000">
                <a:alpha val="70000"/>
              </a:srgbClr>
            </a:outerShdw>
          </a:effectLst>
        </p:spPr>
      </p:pic>
      <p:cxnSp>
        <p:nvCxnSpPr>
          <p:cNvPr id="4" name="Straight Connector 3">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10654484" y="522898"/>
            <a:ext cx="1537516" cy="0"/>
          </a:xfrm>
          <a:prstGeom prst="line">
            <a:avLst/>
          </a:prstGeom>
          <a:ln>
            <a:solidFill>
              <a:srgbClr val="535832"/>
            </a:solidFill>
            <a:headEnd type="ova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4E3F5479-058B-4FA8-92E9-18CAB8CDC5C5}"/>
              </a:ext>
            </a:extLst>
          </p:cNvPr>
          <p:cNvSpPr txBox="1">
            <a:spLocks/>
          </p:cNvSpPr>
          <p:nvPr/>
        </p:nvSpPr>
        <p:spPr>
          <a:xfrm>
            <a:off x="228600" y="323612"/>
            <a:ext cx="11734800" cy="398571"/>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ar-SA" sz="2800" b="1" dirty="0">
                <a:solidFill>
                  <a:srgbClr val="535832"/>
                </a:solidFill>
                <a:latin typeface="Sakkal Majalla" panose="02000000000000000000" pitchFamily="2" charset="-78"/>
                <a:cs typeface="Sakkal Majalla" panose="02000000000000000000" pitchFamily="2" charset="-78"/>
              </a:rPr>
              <a:t>نموذج أولي تصوري لمنصة البوابة الذكية للمعرفة البحثية بوزارة الداخلية </a:t>
            </a:r>
          </a:p>
        </p:txBody>
      </p:sp>
      <p:cxnSp>
        <p:nvCxnSpPr>
          <p:cNvPr id="6" name="Straight Connector 5">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522898"/>
            <a:ext cx="1537515" cy="0"/>
          </a:xfrm>
          <a:prstGeom prst="line">
            <a:avLst/>
          </a:prstGeom>
          <a:ln>
            <a:solidFill>
              <a:srgbClr val="535832"/>
            </a:solidFill>
            <a:tailEnd type="oval"/>
          </a:ln>
        </p:spPr>
        <p:style>
          <a:lnRef idx="1">
            <a:schemeClr val="accent1"/>
          </a:lnRef>
          <a:fillRef idx="0">
            <a:schemeClr val="accent1"/>
          </a:fillRef>
          <a:effectRef idx="0">
            <a:schemeClr val="accent1"/>
          </a:effectRef>
          <a:fontRef idx="minor">
            <a:schemeClr val="tx1"/>
          </a:fontRef>
        </p:style>
      </p:cxnSp>
      <p:pic>
        <p:nvPicPr>
          <p:cNvPr id="8" name="صورة 67">
            <a:extLst>
              <a:ext uri="{FF2B5EF4-FFF2-40B4-BE49-F238E27FC236}">
                <a16:creationId xmlns:a16="http://schemas.microsoft.com/office/drawing/2014/main" id="{7310E774-E311-6E5E-7F80-531644DA25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162" y="4438"/>
            <a:ext cx="521605" cy="518460"/>
          </a:xfrm>
          <a:prstGeom prst="rect">
            <a:avLst/>
          </a:prstGeom>
        </p:spPr>
      </p:pic>
      <p:pic>
        <p:nvPicPr>
          <p:cNvPr id="9" name="Picture 14" descr="Logo&#10;&#10;Description automatically generated">
            <a:extLst>
              <a:ext uri="{FF2B5EF4-FFF2-40B4-BE49-F238E27FC236}">
                <a16:creationId xmlns:a16="http://schemas.microsoft.com/office/drawing/2014/main" id="{970B08BC-62E6-FA9F-4997-090106AADD0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74575" y="4438"/>
            <a:ext cx="503125" cy="518460"/>
          </a:xfrm>
          <a:prstGeom prst="rect">
            <a:avLst/>
          </a:prstGeom>
        </p:spPr>
      </p:pic>
    </p:spTree>
    <p:extLst>
      <p:ext uri="{BB962C8B-B14F-4D97-AF65-F5344CB8AC3E}">
        <p14:creationId xmlns:p14="http://schemas.microsoft.com/office/powerpoint/2010/main" val="18464017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pic>
        <p:nvPicPr>
          <p:cNvPr id="2" name="Picture 1"/>
          <p:cNvPicPr>
            <a:picLocks noChangeAspect="1"/>
          </p:cNvPicPr>
          <p:nvPr/>
        </p:nvPicPr>
        <p:blipFill>
          <a:blip r:embed="rId3"/>
          <a:stretch>
            <a:fillRect/>
          </a:stretch>
        </p:blipFill>
        <p:spPr>
          <a:xfrm>
            <a:off x="504496" y="1041357"/>
            <a:ext cx="11183007" cy="5270823"/>
          </a:xfrm>
          <a:prstGeom prst="rect">
            <a:avLst/>
          </a:prstGeom>
          <a:ln>
            <a:noFill/>
          </a:ln>
          <a:effectLst>
            <a:outerShdw blurRad="190500" algn="tl" rotWithShape="0">
              <a:srgbClr val="000000">
                <a:alpha val="70000"/>
              </a:srgbClr>
            </a:outerShdw>
          </a:effectLst>
        </p:spPr>
      </p:pic>
      <p:cxnSp>
        <p:nvCxnSpPr>
          <p:cNvPr id="4" name="Straight Connector 3">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10654484" y="522898"/>
            <a:ext cx="1537516" cy="0"/>
          </a:xfrm>
          <a:prstGeom prst="line">
            <a:avLst/>
          </a:prstGeom>
          <a:ln>
            <a:solidFill>
              <a:srgbClr val="535832"/>
            </a:solidFill>
            <a:headEnd type="ova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4E3F5479-058B-4FA8-92E9-18CAB8CDC5C5}"/>
              </a:ext>
            </a:extLst>
          </p:cNvPr>
          <p:cNvSpPr txBox="1">
            <a:spLocks/>
          </p:cNvSpPr>
          <p:nvPr/>
        </p:nvSpPr>
        <p:spPr>
          <a:xfrm>
            <a:off x="228600" y="323612"/>
            <a:ext cx="11734800" cy="398571"/>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ar-SA" sz="2800" b="1" dirty="0">
                <a:solidFill>
                  <a:srgbClr val="535832"/>
                </a:solidFill>
                <a:latin typeface="Sakkal Majalla" panose="02000000000000000000" pitchFamily="2" charset="-78"/>
                <a:cs typeface="Sakkal Majalla" panose="02000000000000000000" pitchFamily="2" charset="-78"/>
              </a:rPr>
              <a:t>نموذج أولي تصوري لمنصة البوابة الذكية للمعرفة البحثية بوزارة الداخلية </a:t>
            </a:r>
          </a:p>
        </p:txBody>
      </p:sp>
      <p:cxnSp>
        <p:nvCxnSpPr>
          <p:cNvPr id="6" name="Straight Connector 5">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522898"/>
            <a:ext cx="1537515" cy="0"/>
          </a:xfrm>
          <a:prstGeom prst="line">
            <a:avLst/>
          </a:prstGeom>
          <a:ln>
            <a:solidFill>
              <a:srgbClr val="535832"/>
            </a:solidFill>
            <a:tailEnd type="oval"/>
          </a:ln>
        </p:spPr>
        <p:style>
          <a:lnRef idx="1">
            <a:schemeClr val="accent1"/>
          </a:lnRef>
          <a:fillRef idx="0">
            <a:schemeClr val="accent1"/>
          </a:fillRef>
          <a:effectRef idx="0">
            <a:schemeClr val="accent1"/>
          </a:effectRef>
          <a:fontRef idx="minor">
            <a:schemeClr val="tx1"/>
          </a:fontRef>
        </p:style>
      </p:cxnSp>
      <p:pic>
        <p:nvPicPr>
          <p:cNvPr id="8" name="صورة 67">
            <a:extLst>
              <a:ext uri="{FF2B5EF4-FFF2-40B4-BE49-F238E27FC236}">
                <a16:creationId xmlns:a16="http://schemas.microsoft.com/office/drawing/2014/main" id="{7310E774-E311-6E5E-7F80-531644DA25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162" y="4438"/>
            <a:ext cx="521605" cy="518460"/>
          </a:xfrm>
          <a:prstGeom prst="rect">
            <a:avLst/>
          </a:prstGeom>
        </p:spPr>
      </p:pic>
      <p:pic>
        <p:nvPicPr>
          <p:cNvPr id="9" name="Picture 14" descr="Logo&#10;&#10;Description automatically generated">
            <a:extLst>
              <a:ext uri="{FF2B5EF4-FFF2-40B4-BE49-F238E27FC236}">
                <a16:creationId xmlns:a16="http://schemas.microsoft.com/office/drawing/2014/main" id="{970B08BC-62E6-FA9F-4997-090106AADD0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74575" y="4438"/>
            <a:ext cx="503125" cy="518460"/>
          </a:xfrm>
          <a:prstGeom prst="rect">
            <a:avLst/>
          </a:prstGeom>
        </p:spPr>
      </p:pic>
    </p:spTree>
    <p:extLst>
      <p:ext uri="{BB962C8B-B14F-4D97-AF65-F5344CB8AC3E}">
        <p14:creationId xmlns:p14="http://schemas.microsoft.com/office/powerpoint/2010/main" val="37667209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912646" y="522897"/>
            <a:ext cx="3279354" cy="1"/>
          </a:xfrm>
          <a:prstGeom prst="line">
            <a:avLst/>
          </a:prstGeom>
          <a:ln>
            <a:solidFill>
              <a:srgbClr val="535832"/>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323612"/>
            <a:ext cx="11734800" cy="398571"/>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ar-SA" sz="2800" b="1" dirty="0">
                <a:solidFill>
                  <a:srgbClr val="535832"/>
                </a:solidFill>
                <a:latin typeface="Sakkal Majalla" panose="02000000000000000000" pitchFamily="2" charset="-78"/>
                <a:cs typeface="Sakkal Majalla" panose="02000000000000000000" pitchFamily="2" charset="-78"/>
              </a:rPr>
              <a:t>البوابة الذكية للمعرفة البحثية بوزارة الداخلية </a:t>
            </a: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flipV="1">
            <a:off x="0" y="522897"/>
            <a:ext cx="3260993" cy="1"/>
          </a:xfrm>
          <a:prstGeom prst="line">
            <a:avLst/>
          </a:prstGeom>
          <a:ln>
            <a:solidFill>
              <a:srgbClr val="535832"/>
            </a:solidFill>
            <a:tailEnd type="oval"/>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D1B1E083-D07C-4934-9782-F7CCA3539ACF}"/>
              </a:ext>
            </a:extLst>
          </p:cNvPr>
          <p:cNvSpPr/>
          <p:nvPr/>
        </p:nvSpPr>
        <p:spPr>
          <a:xfrm>
            <a:off x="1435354" y="1441021"/>
            <a:ext cx="9116969" cy="664797"/>
          </a:xfrm>
          <a:prstGeom prst="roundRect">
            <a:avLst/>
          </a:prstGeom>
          <a:solidFill>
            <a:srgbClr val="D2A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sz="2000" b="1" dirty="0">
              <a:latin typeface="Sakkal Majalla" panose="02000000000000000000" pitchFamily="2" charset="-78"/>
              <a:cs typeface="Sakkal Majalla" panose="02000000000000000000" pitchFamily="2" charset="-78"/>
            </a:endParaRPr>
          </a:p>
          <a:p>
            <a:pPr algn="ctr"/>
            <a:r>
              <a:rPr lang="ar-SA" sz="2000" b="1" dirty="0">
                <a:latin typeface="Sakkal Majalla" panose="02000000000000000000" pitchFamily="2" charset="-78"/>
                <a:cs typeface="Sakkal Majalla" panose="02000000000000000000" pitchFamily="2" charset="-78"/>
              </a:rPr>
              <a:t>نبذة تعريفية عن مشروع </a:t>
            </a:r>
            <a:r>
              <a:rPr lang="ar-SA" sz="2000" b="1" dirty="0">
                <a:solidFill>
                  <a:schemeClr val="bg1"/>
                </a:solidFill>
                <a:latin typeface="Sakkal Majalla" panose="02000000000000000000" pitchFamily="2" charset="-78"/>
                <a:cs typeface="Sakkal Majalla" panose="02000000000000000000" pitchFamily="2" charset="-78"/>
              </a:rPr>
              <a:t>البوابة الذكية للمعرفة البحثية بوزارة الداخلية </a:t>
            </a:r>
          </a:p>
          <a:p>
            <a:pPr algn="ctr"/>
            <a:endParaRPr lang="en-US" sz="2000" b="1" dirty="0">
              <a:effectLst>
                <a:outerShdw blurRad="38100" dist="38100" dir="2700000" algn="tl">
                  <a:srgbClr val="000000">
                    <a:alpha val="43137"/>
                  </a:srgbClr>
                </a:outerShdw>
              </a:effectLst>
              <a:latin typeface="Sakkal Majalla" panose="02000000000000000000" pitchFamily="2" charset="-78"/>
              <a:cs typeface="Sakkal Majalla" panose="02000000000000000000" pitchFamily="2" charset="-78"/>
            </a:endParaRPr>
          </a:p>
        </p:txBody>
      </p:sp>
      <p:sp>
        <p:nvSpPr>
          <p:cNvPr id="30" name="Rectangle 29">
            <a:extLst>
              <a:ext uri="{FF2B5EF4-FFF2-40B4-BE49-F238E27FC236}">
                <a16:creationId xmlns:a16="http://schemas.microsoft.com/office/drawing/2014/main" id="{95967C4C-72D9-469E-BB08-F31A36FBD11D}"/>
              </a:ext>
            </a:extLst>
          </p:cNvPr>
          <p:cNvSpPr/>
          <p:nvPr/>
        </p:nvSpPr>
        <p:spPr>
          <a:xfrm>
            <a:off x="2076274" y="2489259"/>
            <a:ext cx="8477886" cy="2458365"/>
          </a:xfrm>
          <a:prstGeom prst="rect">
            <a:avLst/>
          </a:prstGeom>
        </p:spPr>
        <p:txBody>
          <a:bodyPr wrap="square" lIns="0" tIns="0" rIns="0" bIns="0" anchor="t">
            <a:spAutoFit/>
          </a:bodyPr>
          <a:lstStyle/>
          <a:p>
            <a:pPr algn="just" rtl="1">
              <a:lnSpc>
                <a:spcPct val="150000"/>
              </a:lnSpc>
            </a:pPr>
            <a:r>
              <a:rPr lang="ar-SA" dirty="0">
                <a:latin typeface="Sakkal Majalla" panose="02000000000000000000" pitchFamily="2" charset="-78"/>
                <a:cs typeface="Sakkal Majalla" panose="02000000000000000000" pitchFamily="2" charset="-78"/>
              </a:rPr>
              <a:t>يُعد مشروع البوابة الذكية للمعرفة البحثية بوزارة الداخلية إحدى المبادرات الرقمية التي تشرف عليها إدارة الذكاء الاصطناعي بالمديرية العامة للسجون، ويهدف إلى توثيق وإدارة الأبحاث العلمية الخاصة بمنسوبي قطاعات الوزارة ضمن نظام موحد يعزز من كفاءة المتابعة والتحليل الإحصائي.  وتسهم المنصة في توفير مرجع مركزي شامل يضم الأبحاث والمشاريع العلمية لمنتسبي القطاعات الأمنية، مع إمكانية إضافة الأبحاث وتصنيفها حسب القطاع والسنة، وعرضها بطريقة تفاعلية تسهّل الوصول إلى المعلومات وتدعم اتخاذ القرار.</a:t>
            </a:r>
            <a:br>
              <a:rPr lang="ar-SA" dirty="0">
                <a:latin typeface="Sakkal Majalla" panose="02000000000000000000" pitchFamily="2" charset="-78"/>
                <a:cs typeface="Sakkal Majalla" panose="02000000000000000000" pitchFamily="2" charset="-78"/>
              </a:rPr>
            </a:br>
            <a:r>
              <a:rPr lang="ar-SA" dirty="0">
                <a:latin typeface="Sakkal Majalla" panose="02000000000000000000" pitchFamily="2" charset="-78"/>
                <a:cs typeface="Sakkal Majalla" panose="02000000000000000000" pitchFamily="2" charset="-78"/>
              </a:rPr>
              <a:t>وتأتي هذه المبادرة ضمن جهود الإدارة لتحقيق التحول الرقمي في منظومة البحث العلمي بالقطاعات الأمنية، بما يتماشى مع مستهدفات رؤية المملكة 2030 في تعزيز المعرفة والابتكار.</a:t>
            </a:r>
            <a:endParaRPr lang="en-US" b="1" dirty="0">
              <a:solidFill>
                <a:schemeClr val="tx1">
                  <a:lumMod val="75000"/>
                  <a:lumOff val="25000"/>
                </a:schemeClr>
              </a:solidFill>
              <a:latin typeface="Sakkal Majalla" panose="02000000000000000000" pitchFamily="2" charset="-78"/>
              <a:cs typeface="Sakkal Majalla" panose="02000000000000000000" pitchFamily="2" charset="-78"/>
            </a:endParaRPr>
          </a:p>
        </p:txBody>
      </p:sp>
      <p:pic>
        <p:nvPicPr>
          <p:cNvPr id="16" name="صورة 67">
            <a:extLst>
              <a:ext uri="{FF2B5EF4-FFF2-40B4-BE49-F238E27FC236}">
                <a16:creationId xmlns:a16="http://schemas.microsoft.com/office/drawing/2014/main" id="{7310E774-E311-6E5E-7F80-531644DA25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162" y="4438"/>
            <a:ext cx="521605" cy="518460"/>
          </a:xfrm>
          <a:prstGeom prst="rect">
            <a:avLst/>
          </a:prstGeom>
        </p:spPr>
      </p:pic>
      <p:pic>
        <p:nvPicPr>
          <p:cNvPr id="17" name="Picture 14" descr="Logo&#10;&#10;Description automatically generated">
            <a:extLst>
              <a:ext uri="{FF2B5EF4-FFF2-40B4-BE49-F238E27FC236}">
                <a16:creationId xmlns:a16="http://schemas.microsoft.com/office/drawing/2014/main" id="{970B08BC-62E6-FA9F-4997-090106AADD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74575" y="4438"/>
            <a:ext cx="503125" cy="518460"/>
          </a:xfrm>
          <a:prstGeom prst="rect">
            <a:avLst/>
          </a:prstGeom>
        </p:spPr>
      </p:pic>
      <p:grpSp>
        <p:nvGrpSpPr>
          <p:cNvPr id="10" name="Group 9" descr="Icon of paper. ">
            <a:extLst>
              <a:ext uri="{FF2B5EF4-FFF2-40B4-BE49-F238E27FC236}">
                <a16:creationId xmlns:a16="http://schemas.microsoft.com/office/drawing/2014/main" id="{5A7B4376-F48C-4D8D-B85C-E30B7B3E6434}"/>
              </a:ext>
            </a:extLst>
          </p:cNvPr>
          <p:cNvGrpSpPr/>
          <p:nvPr/>
        </p:nvGrpSpPr>
        <p:grpSpPr>
          <a:xfrm>
            <a:off x="9074885" y="1630544"/>
            <a:ext cx="220663" cy="285750"/>
            <a:chOff x="4926013" y="796925"/>
            <a:chExt cx="220663" cy="285750"/>
          </a:xfrm>
          <a:solidFill>
            <a:schemeClr val="bg1"/>
          </a:solidFill>
        </p:grpSpPr>
        <p:sp>
          <p:nvSpPr>
            <p:cNvPr id="12" name="Rectangle 946">
              <a:extLst>
                <a:ext uri="{FF2B5EF4-FFF2-40B4-BE49-F238E27FC236}">
                  <a16:creationId xmlns:a16="http://schemas.microsoft.com/office/drawing/2014/main" id="{E782BD69-3279-4D29-AD06-A103E2126053}"/>
                </a:ext>
              </a:extLst>
            </p:cNvPr>
            <p:cNvSpPr>
              <a:spLocks noChangeArrowheads="1"/>
            </p:cNvSpPr>
            <p:nvPr/>
          </p:nvSpPr>
          <p:spPr bwMode="auto">
            <a:xfrm>
              <a:off x="5026025" y="996950"/>
              <a:ext cx="30163"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kkal Majalla" panose="02000000000000000000" pitchFamily="2" charset="-78"/>
                <a:cs typeface="Sakkal Majalla" panose="02000000000000000000" pitchFamily="2" charset="-78"/>
              </a:endParaRPr>
            </a:p>
          </p:txBody>
        </p:sp>
        <p:sp>
          <p:nvSpPr>
            <p:cNvPr id="13" name="Rectangle 947">
              <a:extLst>
                <a:ext uri="{FF2B5EF4-FFF2-40B4-BE49-F238E27FC236}">
                  <a16:creationId xmlns:a16="http://schemas.microsoft.com/office/drawing/2014/main" id="{F640AD22-6F68-4745-898A-0D4AADEA202D}"/>
                </a:ext>
              </a:extLst>
            </p:cNvPr>
            <p:cNvSpPr>
              <a:spLocks noChangeArrowheads="1"/>
            </p:cNvSpPr>
            <p:nvPr/>
          </p:nvSpPr>
          <p:spPr bwMode="auto">
            <a:xfrm>
              <a:off x="5064125" y="930275"/>
              <a:ext cx="285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kkal Majalla" panose="02000000000000000000" pitchFamily="2" charset="-78"/>
                <a:cs typeface="Sakkal Majalla" panose="02000000000000000000" pitchFamily="2" charset="-78"/>
              </a:endParaRPr>
            </a:p>
          </p:txBody>
        </p:sp>
        <p:sp>
          <p:nvSpPr>
            <p:cNvPr id="15" name="Rectangle 948">
              <a:extLst>
                <a:ext uri="{FF2B5EF4-FFF2-40B4-BE49-F238E27FC236}">
                  <a16:creationId xmlns:a16="http://schemas.microsoft.com/office/drawing/2014/main" id="{78786D45-C595-4A69-9D2B-EB0280EF29EA}"/>
                </a:ext>
              </a:extLst>
            </p:cNvPr>
            <p:cNvSpPr>
              <a:spLocks noChangeArrowheads="1"/>
            </p:cNvSpPr>
            <p:nvPr/>
          </p:nvSpPr>
          <p:spPr bwMode="auto">
            <a:xfrm>
              <a:off x="4987925" y="977900"/>
              <a:ext cx="28575"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kkal Majalla" panose="02000000000000000000" pitchFamily="2" charset="-78"/>
                <a:cs typeface="Sakkal Majalla" panose="02000000000000000000" pitchFamily="2" charset="-78"/>
              </a:endParaRPr>
            </a:p>
          </p:txBody>
        </p:sp>
        <p:sp>
          <p:nvSpPr>
            <p:cNvPr id="18" name="Freeform 949">
              <a:extLst>
                <a:ext uri="{FF2B5EF4-FFF2-40B4-BE49-F238E27FC236}">
                  <a16:creationId xmlns:a16="http://schemas.microsoft.com/office/drawing/2014/main" id="{CF9052AD-F144-4CD7-B6F9-E2E57C7EB797}"/>
                </a:ext>
              </a:extLst>
            </p:cNvPr>
            <p:cNvSpPr>
              <a:spLocks noEditPoints="1"/>
            </p:cNvSpPr>
            <p:nvPr/>
          </p:nvSpPr>
          <p:spPr bwMode="auto">
            <a:xfrm>
              <a:off x="4926013" y="796925"/>
              <a:ext cx="220663" cy="285750"/>
            </a:xfrm>
            <a:custGeom>
              <a:avLst/>
              <a:gdLst>
                <a:gd name="T0" fmla="*/ 349 w 553"/>
                <a:gd name="T1" fmla="*/ 11 h 722"/>
                <a:gd name="T2" fmla="*/ 349 w 553"/>
                <a:gd name="T3" fmla="*/ 204 h 722"/>
                <a:gd name="T4" fmla="*/ 445 w 553"/>
                <a:gd name="T5" fmla="*/ 590 h 722"/>
                <a:gd name="T6" fmla="*/ 445 w 553"/>
                <a:gd name="T7" fmla="*/ 590 h 722"/>
                <a:gd name="T8" fmla="*/ 444 w 553"/>
                <a:gd name="T9" fmla="*/ 595 h 722"/>
                <a:gd name="T10" fmla="*/ 438 w 553"/>
                <a:gd name="T11" fmla="*/ 601 h 722"/>
                <a:gd name="T12" fmla="*/ 145 w 553"/>
                <a:gd name="T13" fmla="*/ 602 h 722"/>
                <a:gd name="T14" fmla="*/ 135 w 553"/>
                <a:gd name="T15" fmla="*/ 599 h 722"/>
                <a:gd name="T16" fmla="*/ 132 w 553"/>
                <a:gd name="T17" fmla="*/ 590 h 722"/>
                <a:gd name="T18" fmla="*/ 133 w 553"/>
                <a:gd name="T19" fmla="*/ 236 h 722"/>
                <a:gd name="T20" fmla="*/ 139 w 553"/>
                <a:gd name="T21" fmla="*/ 230 h 722"/>
                <a:gd name="T22" fmla="*/ 149 w 553"/>
                <a:gd name="T23" fmla="*/ 230 h 722"/>
                <a:gd name="T24" fmla="*/ 155 w 553"/>
                <a:gd name="T25" fmla="*/ 236 h 722"/>
                <a:gd name="T26" fmla="*/ 156 w 553"/>
                <a:gd name="T27" fmla="*/ 434 h 722"/>
                <a:gd name="T28" fmla="*/ 238 w 553"/>
                <a:gd name="T29" fmla="*/ 434 h 722"/>
                <a:gd name="T30" fmla="*/ 239 w 553"/>
                <a:gd name="T31" fmla="*/ 434 h 722"/>
                <a:gd name="T32" fmla="*/ 246 w 553"/>
                <a:gd name="T33" fmla="*/ 435 h 722"/>
                <a:gd name="T34" fmla="*/ 252 w 553"/>
                <a:gd name="T35" fmla="*/ 441 h 722"/>
                <a:gd name="T36" fmla="*/ 253 w 553"/>
                <a:gd name="T37" fmla="*/ 481 h 722"/>
                <a:gd name="T38" fmla="*/ 325 w 553"/>
                <a:gd name="T39" fmla="*/ 324 h 722"/>
                <a:gd name="T40" fmla="*/ 328 w 553"/>
                <a:gd name="T41" fmla="*/ 316 h 722"/>
                <a:gd name="T42" fmla="*/ 337 w 553"/>
                <a:gd name="T43" fmla="*/ 313 h 722"/>
                <a:gd name="T44" fmla="*/ 438 w 553"/>
                <a:gd name="T45" fmla="*/ 314 h 722"/>
                <a:gd name="T46" fmla="*/ 444 w 553"/>
                <a:gd name="T47" fmla="*/ 320 h 722"/>
                <a:gd name="T48" fmla="*/ 445 w 553"/>
                <a:gd name="T49" fmla="*/ 590 h 722"/>
                <a:gd name="T50" fmla="*/ 358 w 553"/>
                <a:gd name="T51" fmla="*/ 3 h 722"/>
                <a:gd name="T52" fmla="*/ 349 w 553"/>
                <a:gd name="T53" fmla="*/ 0 h 722"/>
                <a:gd name="T54" fmla="*/ 7 w 553"/>
                <a:gd name="T55" fmla="*/ 1 h 722"/>
                <a:gd name="T56" fmla="*/ 1 w 553"/>
                <a:gd name="T57" fmla="*/ 7 h 722"/>
                <a:gd name="T58" fmla="*/ 0 w 553"/>
                <a:gd name="T59" fmla="*/ 710 h 722"/>
                <a:gd name="T60" fmla="*/ 3 w 553"/>
                <a:gd name="T61" fmla="*/ 719 h 722"/>
                <a:gd name="T62" fmla="*/ 12 w 553"/>
                <a:gd name="T63" fmla="*/ 722 h 722"/>
                <a:gd name="T64" fmla="*/ 546 w 553"/>
                <a:gd name="T65" fmla="*/ 721 h 722"/>
                <a:gd name="T66" fmla="*/ 552 w 553"/>
                <a:gd name="T67" fmla="*/ 715 h 722"/>
                <a:gd name="T68" fmla="*/ 553 w 553"/>
                <a:gd name="T69" fmla="*/ 204 h 722"/>
                <a:gd name="T70" fmla="*/ 550 w 553"/>
                <a:gd name="T71" fmla="*/ 196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3" h="722">
                  <a:moveTo>
                    <a:pt x="349" y="204"/>
                  </a:moveTo>
                  <a:lnTo>
                    <a:pt x="349" y="11"/>
                  </a:lnTo>
                  <a:lnTo>
                    <a:pt x="541" y="204"/>
                  </a:lnTo>
                  <a:lnTo>
                    <a:pt x="349" y="204"/>
                  </a:lnTo>
                  <a:close/>
                  <a:moveTo>
                    <a:pt x="445" y="590"/>
                  </a:moveTo>
                  <a:lnTo>
                    <a:pt x="445" y="590"/>
                  </a:lnTo>
                  <a:lnTo>
                    <a:pt x="445" y="590"/>
                  </a:lnTo>
                  <a:lnTo>
                    <a:pt x="445" y="590"/>
                  </a:lnTo>
                  <a:lnTo>
                    <a:pt x="445" y="590"/>
                  </a:lnTo>
                  <a:lnTo>
                    <a:pt x="444" y="595"/>
                  </a:lnTo>
                  <a:lnTo>
                    <a:pt x="441" y="599"/>
                  </a:lnTo>
                  <a:lnTo>
                    <a:pt x="438" y="601"/>
                  </a:lnTo>
                  <a:lnTo>
                    <a:pt x="433" y="602"/>
                  </a:lnTo>
                  <a:lnTo>
                    <a:pt x="145" y="602"/>
                  </a:lnTo>
                  <a:lnTo>
                    <a:pt x="139" y="601"/>
                  </a:lnTo>
                  <a:lnTo>
                    <a:pt x="135" y="599"/>
                  </a:lnTo>
                  <a:lnTo>
                    <a:pt x="133" y="595"/>
                  </a:lnTo>
                  <a:lnTo>
                    <a:pt x="132" y="590"/>
                  </a:lnTo>
                  <a:lnTo>
                    <a:pt x="132" y="241"/>
                  </a:lnTo>
                  <a:lnTo>
                    <a:pt x="133" y="236"/>
                  </a:lnTo>
                  <a:lnTo>
                    <a:pt x="135" y="232"/>
                  </a:lnTo>
                  <a:lnTo>
                    <a:pt x="139" y="230"/>
                  </a:lnTo>
                  <a:lnTo>
                    <a:pt x="145" y="229"/>
                  </a:lnTo>
                  <a:lnTo>
                    <a:pt x="149" y="230"/>
                  </a:lnTo>
                  <a:lnTo>
                    <a:pt x="153" y="232"/>
                  </a:lnTo>
                  <a:lnTo>
                    <a:pt x="155" y="236"/>
                  </a:lnTo>
                  <a:lnTo>
                    <a:pt x="156" y="241"/>
                  </a:lnTo>
                  <a:lnTo>
                    <a:pt x="156" y="434"/>
                  </a:lnTo>
                  <a:lnTo>
                    <a:pt x="238" y="434"/>
                  </a:lnTo>
                  <a:lnTo>
                    <a:pt x="238" y="434"/>
                  </a:lnTo>
                  <a:lnTo>
                    <a:pt x="239" y="435"/>
                  </a:lnTo>
                  <a:lnTo>
                    <a:pt x="239" y="434"/>
                  </a:lnTo>
                  <a:lnTo>
                    <a:pt x="240" y="434"/>
                  </a:lnTo>
                  <a:lnTo>
                    <a:pt x="246" y="435"/>
                  </a:lnTo>
                  <a:lnTo>
                    <a:pt x="249" y="437"/>
                  </a:lnTo>
                  <a:lnTo>
                    <a:pt x="252" y="441"/>
                  </a:lnTo>
                  <a:lnTo>
                    <a:pt x="253" y="446"/>
                  </a:lnTo>
                  <a:lnTo>
                    <a:pt x="253" y="481"/>
                  </a:lnTo>
                  <a:lnTo>
                    <a:pt x="325" y="481"/>
                  </a:lnTo>
                  <a:lnTo>
                    <a:pt x="325" y="324"/>
                  </a:lnTo>
                  <a:lnTo>
                    <a:pt x="326" y="320"/>
                  </a:lnTo>
                  <a:lnTo>
                    <a:pt x="328" y="316"/>
                  </a:lnTo>
                  <a:lnTo>
                    <a:pt x="332" y="314"/>
                  </a:lnTo>
                  <a:lnTo>
                    <a:pt x="337" y="313"/>
                  </a:lnTo>
                  <a:lnTo>
                    <a:pt x="433" y="313"/>
                  </a:lnTo>
                  <a:lnTo>
                    <a:pt x="438" y="314"/>
                  </a:lnTo>
                  <a:lnTo>
                    <a:pt x="441" y="316"/>
                  </a:lnTo>
                  <a:lnTo>
                    <a:pt x="444" y="320"/>
                  </a:lnTo>
                  <a:lnTo>
                    <a:pt x="445" y="324"/>
                  </a:lnTo>
                  <a:lnTo>
                    <a:pt x="445" y="590"/>
                  </a:lnTo>
                  <a:close/>
                  <a:moveTo>
                    <a:pt x="550" y="196"/>
                  </a:moveTo>
                  <a:lnTo>
                    <a:pt x="358" y="3"/>
                  </a:lnTo>
                  <a:lnTo>
                    <a:pt x="354" y="0"/>
                  </a:lnTo>
                  <a:lnTo>
                    <a:pt x="349" y="0"/>
                  </a:lnTo>
                  <a:lnTo>
                    <a:pt x="12" y="0"/>
                  </a:lnTo>
                  <a:lnTo>
                    <a:pt x="7" y="1"/>
                  </a:lnTo>
                  <a:lnTo>
                    <a:pt x="3" y="3"/>
                  </a:lnTo>
                  <a:lnTo>
                    <a:pt x="1" y="7"/>
                  </a:lnTo>
                  <a:lnTo>
                    <a:pt x="0" y="11"/>
                  </a:lnTo>
                  <a:lnTo>
                    <a:pt x="0" y="710"/>
                  </a:lnTo>
                  <a:lnTo>
                    <a:pt x="1" y="715"/>
                  </a:lnTo>
                  <a:lnTo>
                    <a:pt x="3" y="719"/>
                  </a:lnTo>
                  <a:lnTo>
                    <a:pt x="7" y="721"/>
                  </a:lnTo>
                  <a:lnTo>
                    <a:pt x="12" y="722"/>
                  </a:lnTo>
                  <a:lnTo>
                    <a:pt x="541" y="722"/>
                  </a:lnTo>
                  <a:lnTo>
                    <a:pt x="546" y="721"/>
                  </a:lnTo>
                  <a:lnTo>
                    <a:pt x="550" y="719"/>
                  </a:lnTo>
                  <a:lnTo>
                    <a:pt x="552" y="715"/>
                  </a:lnTo>
                  <a:lnTo>
                    <a:pt x="553" y="710"/>
                  </a:lnTo>
                  <a:lnTo>
                    <a:pt x="553" y="204"/>
                  </a:lnTo>
                  <a:lnTo>
                    <a:pt x="552" y="200"/>
                  </a:lnTo>
                  <a:lnTo>
                    <a:pt x="55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kkal Majalla" panose="02000000000000000000" pitchFamily="2" charset="-78"/>
                <a:cs typeface="Sakkal Majalla" panose="02000000000000000000" pitchFamily="2" charset="-78"/>
              </a:endParaRPr>
            </a:p>
          </p:txBody>
        </p:sp>
      </p:grpSp>
    </p:spTree>
    <p:extLst>
      <p:ext uri="{BB962C8B-B14F-4D97-AF65-F5344CB8AC3E}">
        <p14:creationId xmlns:p14="http://schemas.microsoft.com/office/powerpoint/2010/main" val="7273641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pic>
        <p:nvPicPr>
          <p:cNvPr id="2" name="Picture 1"/>
          <p:cNvPicPr>
            <a:picLocks noChangeAspect="1"/>
          </p:cNvPicPr>
          <p:nvPr/>
        </p:nvPicPr>
        <p:blipFill>
          <a:blip r:embed="rId3"/>
          <a:stretch>
            <a:fillRect/>
          </a:stretch>
        </p:blipFill>
        <p:spPr>
          <a:xfrm>
            <a:off x="507596" y="1041357"/>
            <a:ext cx="11066979" cy="5270823"/>
          </a:xfrm>
          <a:prstGeom prst="rect">
            <a:avLst/>
          </a:prstGeom>
          <a:ln>
            <a:noFill/>
          </a:ln>
          <a:effectLst>
            <a:outerShdw blurRad="190500" algn="tl" rotWithShape="0">
              <a:srgbClr val="000000">
                <a:alpha val="70000"/>
              </a:srgbClr>
            </a:outerShdw>
          </a:effectLst>
        </p:spPr>
      </p:pic>
      <p:cxnSp>
        <p:nvCxnSpPr>
          <p:cNvPr id="4" name="Straight Connector 3">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10654484" y="522898"/>
            <a:ext cx="1537516" cy="0"/>
          </a:xfrm>
          <a:prstGeom prst="line">
            <a:avLst/>
          </a:prstGeom>
          <a:ln>
            <a:solidFill>
              <a:srgbClr val="535832"/>
            </a:solidFill>
            <a:headEnd type="ova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4E3F5479-058B-4FA8-92E9-18CAB8CDC5C5}"/>
              </a:ext>
            </a:extLst>
          </p:cNvPr>
          <p:cNvSpPr txBox="1">
            <a:spLocks/>
          </p:cNvSpPr>
          <p:nvPr/>
        </p:nvSpPr>
        <p:spPr>
          <a:xfrm>
            <a:off x="228600" y="323612"/>
            <a:ext cx="11734800" cy="398571"/>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ar-SA" sz="2800" b="1" dirty="0">
                <a:solidFill>
                  <a:srgbClr val="535832"/>
                </a:solidFill>
                <a:latin typeface="Sakkal Majalla" panose="02000000000000000000" pitchFamily="2" charset="-78"/>
                <a:cs typeface="Sakkal Majalla" panose="02000000000000000000" pitchFamily="2" charset="-78"/>
              </a:rPr>
              <a:t>نموذج أولي تصوري لمنصة البوابة الذكية للمعرفة البحثية بوزارة الداخلية </a:t>
            </a:r>
          </a:p>
        </p:txBody>
      </p:sp>
      <p:cxnSp>
        <p:nvCxnSpPr>
          <p:cNvPr id="6" name="Straight Connector 5">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522898"/>
            <a:ext cx="1537515" cy="0"/>
          </a:xfrm>
          <a:prstGeom prst="line">
            <a:avLst/>
          </a:prstGeom>
          <a:ln>
            <a:solidFill>
              <a:srgbClr val="535832"/>
            </a:solidFill>
            <a:tailEnd type="oval"/>
          </a:ln>
        </p:spPr>
        <p:style>
          <a:lnRef idx="1">
            <a:schemeClr val="accent1"/>
          </a:lnRef>
          <a:fillRef idx="0">
            <a:schemeClr val="accent1"/>
          </a:fillRef>
          <a:effectRef idx="0">
            <a:schemeClr val="accent1"/>
          </a:effectRef>
          <a:fontRef idx="minor">
            <a:schemeClr val="tx1"/>
          </a:fontRef>
        </p:style>
      </p:cxnSp>
      <p:pic>
        <p:nvPicPr>
          <p:cNvPr id="8" name="صورة 67">
            <a:extLst>
              <a:ext uri="{FF2B5EF4-FFF2-40B4-BE49-F238E27FC236}">
                <a16:creationId xmlns:a16="http://schemas.microsoft.com/office/drawing/2014/main" id="{7310E774-E311-6E5E-7F80-531644DA25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162" y="4438"/>
            <a:ext cx="521605" cy="518460"/>
          </a:xfrm>
          <a:prstGeom prst="rect">
            <a:avLst/>
          </a:prstGeom>
        </p:spPr>
      </p:pic>
      <p:pic>
        <p:nvPicPr>
          <p:cNvPr id="9" name="Picture 14" descr="Logo&#10;&#10;Description automatically generated">
            <a:extLst>
              <a:ext uri="{FF2B5EF4-FFF2-40B4-BE49-F238E27FC236}">
                <a16:creationId xmlns:a16="http://schemas.microsoft.com/office/drawing/2014/main" id="{970B08BC-62E6-FA9F-4997-090106AADD0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74575" y="4438"/>
            <a:ext cx="503125" cy="518460"/>
          </a:xfrm>
          <a:prstGeom prst="rect">
            <a:avLst/>
          </a:prstGeom>
        </p:spPr>
      </p:pic>
    </p:spTree>
    <p:extLst>
      <p:ext uri="{BB962C8B-B14F-4D97-AF65-F5344CB8AC3E}">
        <p14:creationId xmlns:p14="http://schemas.microsoft.com/office/powerpoint/2010/main" val="33520272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3" name="Straight Connector 2">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10654484" y="522898"/>
            <a:ext cx="1537516" cy="0"/>
          </a:xfrm>
          <a:prstGeom prst="line">
            <a:avLst/>
          </a:prstGeom>
          <a:ln>
            <a:solidFill>
              <a:srgbClr val="535832"/>
            </a:solidFill>
            <a:headEnd type="ova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4E3F5479-058B-4FA8-92E9-18CAB8CDC5C5}"/>
              </a:ext>
            </a:extLst>
          </p:cNvPr>
          <p:cNvSpPr txBox="1">
            <a:spLocks/>
          </p:cNvSpPr>
          <p:nvPr/>
        </p:nvSpPr>
        <p:spPr>
          <a:xfrm>
            <a:off x="228600" y="323612"/>
            <a:ext cx="11734800" cy="398571"/>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ar-SA" sz="2800" b="1" dirty="0">
                <a:solidFill>
                  <a:srgbClr val="535832"/>
                </a:solidFill>
                <a:latin typeface="Sakkal Majalla" panose="02000000000000000000" pitchFamily="2" charset="-78"/>
                <a:cs typeface="Sakkal Majalla" panose="02000000000000000000" pitchFamily="2" charset="-78"/>
              </a:rPr>
              <a:t>نموذج أولي تصوري لمنصة البوابة الذكية للمعرفة البحثية بوزارة الداخلية </a:t>
            </a:r>
          </a:p>
        </p:txBody>
      </p:sp>
      <p:cxnSp>
        <p:nvCxnSpPr>
          <p:cNvPr id="5" name="Straight Connector 4">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522898"/>
            <a:ext cx="1537515" cy="0"/>
          </a:xfrm>
          <a:prstGeom prst="line">
            <a:avLst/>
          </a:prstGeom>
          <a:ln>
            <a:solidFill>
              <a:srgbClr val="535832"/>
            </a:solidFill>
            <a:tailEnd type="oval"/>
          </a:ln>
        </p:spPr>
        <p:style>
          <a:lnRef idx="1">
            <a:schemeClr val="accent1"/>
          </a:lnRef>
          <a:fillRef idx="0">
            <a:schemeClr val="accent1"/>
          </a:fillRef>
          <a:effectRef idx="0">
            <a:schemeClr val="accent1"/>
          </a:effectRef>
          <a:fontRef idx="minor">
            <a:schemeClr val="tx1"/>
          </a:fontRef>
        </p:style>
      </p:cxnSp>
      <p:pic>
        <p:nvPicPr>
          <p:cNvPr id="6" name="صورة 67">
            <a:extLst>
              <a:ext uri="{FF2B5EF4-FFF2-40B4-BE49-F238E27FC236}">
                <a16:creationId xmlns:a16="http://schemas.microsoft.com/office/drawing/2014/main" id="{7310E774-E311-6E5E-7F80-531644DA25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162" y="4438"/>
            <a:ext cx="521605" cy="518460"/>
          </a:xfrm>
          <a:prstGeom prst="rect">
            <a:avLst/>
          </a:prstGeom>
        </p:spPr>
      </p:pic>
      <p:pic>
        <p:nvPicPr>
          <p:cNvPr id="8" name="Picture 14" descr="Logo&#10;&#10;Description automatically generated">
            <a:extLst>
              <a:ext uri="{FF2B5EF4-FFF2-40B4-BE49-F238E27FC236}">
                <a16:creationId xmlns:a16="http://schemas.microsoft.com/office/drawing/2014/main" id="{970B08BC-62E6-FA9F-4997-090106AADD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74575" y="4438"/>
            <a:ext cx="503125" cy="518460"/>
          </a:xfrm>
          <a:prstGeom prst="rect">
            <a:avLst/>
          </a:prstGeom>
        </p:spPr>
      </p:pic>
      <p:pic>
        <p:nvPicPr>
          <p:cNvPr id="2" name="Picture 1"/>
          <p:cNvPicPr>
            <a:picLocks noChangeAspect="1"/>
          </p:cNvPicPr>
          <p:nvPr/>
        </p:nvPicPr>
        <p:blipFill rotWithShape="1">
          <a:blip r:embed="rId5"/>
          <a:srcRect t="788"/>
          <a:stretch/>
        </p:blipFill>
        <p:spPr>
          <a:xfrm>
            <a:off x="490215" y="1041357"/>
            <a:ext cx="11084360" cy="524986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284651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166BC32C-2E11-43D3-963B-9766918E0FE5}"/>
              </a:ext>
            </a:extLst>
          </p:cNvPr>
          <p:cNvSpPr>
            <a:spLocks noGrp="1"/>
          </p:cNvSpPr>
          <p:nvPr>
            <p:ph type="title" idx="4294967295"/>
          </p:nvPr>
        </p:nvSpPr>
        <p:spPr>
          <a:xfrm>
            <a:off x="0" y="365125"/>
            <a:ext cx="10515600" cy="1325563"/>
          </a:xfrm>
        </p:spPr>
        <p:txBody>
          <a:bodyPr/>
          <a:lstStyle/>
          <a:p>
            <a:r>
              <a:rPr lang="en-US" dirty="0"/>
              <a:t>Project analysis slide 6</a:t>
            </a:r>
          </a:p>
        </p:txBody>
      </p:sp>
      <p:sp>
        <p:nvSpPr>
          <p:cNvPr id="3" name="Circle: Hollow 2">
            <a:extLst>
              <a:ext uri="{FF2B5EF4-FFF2-40B4-BE49-F238E27FC236}">
                <a16:creationId xmlns:a16="http://schemas.microsoft.com/office/drawing/2014/main" id="{8DC8DEBA-4D8D-4704-A04E-32A1E0BF41F4}"/>
              </a:ext>
              <a:ext uri="{C183D7F6-B498-43B3-948B-1728B52AA6E4}">
                <adec:decorative xmlns:adec="http://schemas.microsoft.com/office/drawing/2017/decorative" xmlns="" val="1"/>
              </a:ext>
            </a:extLst>
          </p:cNvPr>
          <p:cNvSpPr/>
          <p:nvPr/>
        </p:nvSpPr>
        <p:spPr>
          <a:xfrm>
            <a:off x="3536828" y="2296212"/>
            <a:ext cx="1593858" cy="1593858"/>
          </a:xfrm>
          <a:prstGeom prst="donut">
            <a:avLst>
              <a:gd name="adj" fmla="val 12255"/>
            </a:avLst>
          </a:prstGeom>
          <a:solidFill>
            <a:srgbClr val="919A5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dirty="0">
              <a:solidFill>
                <a:schemeClr val="tx1">
                  <a:lumMod val="75000"/>
                  <a:lumOff val="25000"/>
                </a:schemeClr>
              </a:solidFill>
            </a:endParaRPr>
          </a:p>
        </p:txBody>
      </p:sp>
      <p:sp>
        <p:nvSpPr>
          <p:cNvPr id="22" name="Circle: Hollow 21">
            <a:extLst>
              <a:ext uri="{FF2B5EF4-FFF2-40B4-BE49-F238E27FC236}">
                <a16:creationId xmlns:a16="http://schemas.microsoft.com/office/drawing/2014/main" id="{769CE3F0-8651-4FF1-8CAF-1E986C3831C4}"/>
              </a:ext>
              <a:ext uri="{C183D7F6-B498-43B3-948B-1728B52AA6E4}">
                <adec:decorative xmlns:adec="http://schemas.microsoft.com/office/drawing/2017/decorative" xmlns="" val="1"/>
              </a:ext>
            </a:extLst>
          </p:cNvPr>
          <p:cNvSpPr/>
          <p:nvPr/>
        </p:nvSpPr>
        <p:spPr>
          <a:xfrm>
            <a:off x="4946623" y="2296212"/>
            <a:ext cx="1593858" cy="1593858"/>
          </a:xfrm>
          <a:prstGeom prst="donut">
            <a:avLst>
              <a:gd name="adj" fmla="val 12255"/>
            </a:avLst>
          </a:prstGeom>
          <a:solidFill>
            <a:srgbClr val="D2AD5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dirty="0">
              <a:solidFill>
                <a:schemeClr val="tx1">
                  <a:lumMod val="75000"/>
                  <a:lumOff val="25000"/>
                </a:schemeClr>
              </a:solidFill>
            </a:endParaRPr>
          </a:p>
        </p:txBody>
      </p:sp>
      <p:sp>
        <p:nvSpPr>
          <p:cNvPr id="23" name="Circle: Hollow 22">
            <a:extLst>
              <a:ext uri="{FF2B5EF4-FFF2-40B4-BE49-F238E27FC236}">
                <a16:creationId xmlns:a16="http://schemas.microsoft.com/office/drawing/2014/main" id="{59423939-1DC9-4306-AA5D-6C0111336356}"/>
              </a:ext>
              <a:ext uri="{C183D7F6-B498-43B3-948B-1728B52AA6E4}">
                <adec:decorative xmlns:adec="http://schemas.microsoft.com/office/drawing/2017/decorative" xmlns="" val="1"/>
              </a:ext>
            </a:extLst>
          </p:cNvPr>
          <p:cNvSpPr/>
          <p:nvPr/>
        </p:nvSpPr>
        <p:spPr>
          <a:xfrm>
            <a:off x="6356419" y="2296212"/>
            <a:ext cx="1593858" cy="1593858"/>
          </a:xfrm>
          <a:prstGeom prst="donut">
            <a:avLst>
              <a:gd name="adj" fmla="val 12255"/>
            </a:avLst>
          </a:prstGeom>
          <a:solidFill>
            <a:srgbClr val="919A5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dirty="0">
              <a:solidFill>
                <a:schemeClr val="tx1">
                  <a:lumMod val="75000"/>
                  <a:lumOff val="25000"/>
                </a:schemeClr>
              </a:solidFill>
            </a:endParaRPr>
          </a:p>
        </p:txBody>
      </p:sp>
      <p:sp>
        <p:nvSpPr>
          <p:cNvPr id="24" name="Circle: Hollow 23">
            <a:extLst>
              <a:ext uri="{FF2B5EF4-FFF2-40B4-BE49-F238E27FC236}">
                <a16:creationId xmlns:a16="http://schemas.microsoft.com/office/drawing/2014/main" id="{A838DD0B-E018-44D0-A4C0-13DF2FD0288D}"/>
              </a:ext>
              <a:ext uri="{C183D7F6-B498-43B3-948B-1728B52AA6E4}">
                <adec:decorative xmlns:adec="http://schemas.microsoft.com/office/drawing/2017/decorative" xmlns="" val="1"/>
              </a:ext>
            </a:extLst>
          </p:cNvPr>
          <p:cNvSpPr/>
          <p:nvPr/>
        </p:nvSpPr>
        <p:spPr>
          <a:xfrm>
            <a:off x="4241725" y="3501330"/>
            <a:ext cx="1593858" cy="1593858"/>
          </a:xfrm>
          <a:prstGeom prst="donut">
            <a:avLst>
              <a:gd name="adj" fmla="val 12255"/>
            </a:avLst>
          </a:prstGeom>
          <a:solidFill>
            <a:srgbClr val="D2AD5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5" name="Circle: Hollow 24">
            <a:extLst>
              <a:ext uri="{FF2B5EF4-FFF2-40B4-BE49-F238E27FC236}">
                <a16:creationId xmlns:a16="http://schemas.microsoft.com/office/drawing/2014/main" id="{B5265A05-9A0F-4DEC-9382-F51EEE742251}"/>
              </a:ext>
              <a:ext uri="{C183D7F6-B498-43B3-948B-1728B52AA6E4}">
                <adec:decorative xmlns:adec="http://schemas.microsoft.com/office/drawing/2017/decorative" xmlns="" val="1"/>
              </a:ext>
            </a:extLst>
          </p:cNvPr>
          <p:cNvSpPr/>
          <p:nvPr/>
        </p:nvSpPr>
        <p:spPr>
          <a:xfrm>
            <a:off x="5651521" y="3501330"/>
            <a:ext cx="1593858" cy="1593858"/>
          </a:xfrm>
          <a:prstGeom prst="donut">
            <a:avLst>
              <a:gd name="adj" fmla="val 12255"/>
            </a:avLst>
          </a:prstGeom>
          <a:solidFill>
            <a:srgbClr val="919A5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lumMod val="75000"/>
                  <a:lumOff val="25000"/>
                </a:schemeClr>
              </a:solidFill>
            </a:endParaRPr>
          </a:p>
        </p:txBody>
      </p:sp>
      <p:sp>
        <p:nvSpPr>
          <p:cNvPr id="29" name="Circle: Hollow 28">
            <a:extLst>
              <a:ext uri="{FF2B5EF4-FFF2-40B4-BE49-F238E27FC236}">
                <a16:creationId xmlns:a16="http://schemas.microsoft.com/office/drawing/2014/main" id="{8770E695-5D11-488D-931B-4C4259EC25FF}"/>
              </a:ext>
              <a:ext uri="{C183D7F6-B498-43B3-948B-1728B52AA6E4}">
                <adec:decorative xmlns:adec="http://schemas.microsoft.com/office/drawing/2017/decorative" xmlns="" val="1"/>
              </a:ext>
            </a:extLst>
          </p:cNvPr>
          <p:cNvSpPr/>
          <p:nvPr/>
        </p:nvSpPr>
        <p:spPr>
          <a:xfrm>
            <a:off x="7061316" y="3501330"/>
            <a:ext cx="1593858" cy="1593858"/>
          </a:xfrm>
          <a:prstGeom prst="donut">
            <a:avLst>
              <a:gd name="adj" fmla="val 12255"/>
            </a:avLst>
          </a:prstGeom>
          <a:solidFill>
            <a:srgbClr val="D2AD5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32" name="Rectangle 31">
            <a:extLst>
              <a:ext uri="{FF2B5EF4-FFF2-40B4-BE49-F238E27FC236}">
                <a16:creationId xmlns:a16="http://schemas.microsoft.com/office/drawing/2014/main" id="{16FB0785-0013-474B-B959-F2CC8F4C0C1E}"/>
              </a:ext>
            </a:extLst>
          </p:cNvPr>
          <p:cNvSpPr/>
          <p:nvPr/>
        </p:nvSpPr>
        <p:spPr>
          <a:xfrm>
            <a:off x="1750186" y="1525110"/>
            <a:ext cx="2394460" cy="487313"/>
          </a:xfrm>
          <a:prstGeom prst="rect">
            <a:avLst/>
          </a:prstGeom>
        </p:spPr>
        <p:txBody>
          <a:bodyPr wrap="square" lIns="0" tIns="0" rIns="0" bIns="0" anchor="t">
            <a:spAutoFit/>
          </a:bodyPr>
          <a:lstStyle/>
          <a:p>
            <a:pPr algn="ctr" rtl="1">
              <a:lnSpc>
                <a:spcPts val="1900"/>
              </a:lnSpc>
            </a:pPr>
            <a:r>
              <a:rPr lang="ar-SA" sz="1600" b="1" dirty="0">
                <a:latin typeface="Sakkal Majalla" panose="02000000000000000000" pitchFamily="2" charset="-78"/>
                <a:cs typeface="Sakkal Majalla" panose="02000000000000000000" pitchFamily="2" charset="-78"/>
              </a:rPr>
              <a:t>تفاوت تنسيقات الأبحاث وصعوبة توحيد أسلوب إدخال البيانات والمرفقات</a:t>
            </a:r>
            <a:r>
              <a:rPr lang="ar-SA" sz="1600" dirty="0">
                <a:latin typeface="Sakkal Majalla" panose="02000000000000000000" pitchFamily="2" charset="-78"/>
                <a:cs typeface="Sakkal Majalla" panose="02000000000000000000" pitchFamily="2" charset="-78"/>
              </a:rPr>
              <a:t>.</a:t>
            </a:r>
            <a:endParaRPr lang="en-US" sz="1600" dirty="0">
              <a:solidFill>
                <a:schemeClr val="tx1">
                  <a:lumMod val="75000"/>
                  <a:lumOff val="25000"/>
                </a:schemeClr>
              </a:solidFill>
              <a:latin typeface="Sakkal Majalla" panose="02000000000000000000" pitchFamily="2" charset="-78"/>
              <a:cs typeface="Sakkal Majalla" panose="02000000000000000000" pitchFamily="2" charset="-78"/>
            </a:endParaRPr>
          </a:p>
        </p:txBody>
      </p:sp>
      <p:sp>
        <p:nvSpPr>
          <p:cNvPr id="33" name="Rectangle 32">
            <a:extLst>
              <a:ext uri="{FF2B5EF4-FFF2-40B4-BE49-F238E27FC236}">
                <a16:creationId xmlns:a16="http://schemas.microsoft.com/office/drawing/2014/main" id="{913AB221-FD8D-4664-9B4C-AE1B1660ECAA}"/>
              </a:ext>
            </a:extLst>
          </p:cNvPr>
          <p:cNvSpPr/>
          <p:nvPr/>
        </p:nvSpPr>
        <p:spPr>
          <a:xfrm>
            <a:off x="4946623" y="1557941"/>
            <a:ext cx="2428875" cy="487954"/>
          </a:xfrm>
          <a:prstGeom prst="rect">
            <a:avLst/>
          </a:prstGeom>
        </p:spPr>
        <p:txBody>
          <a:bodyPr wrap="square" lIns="0" tIns="0" rIns="0" bIns="0" anchor="t">
            <a:spAutoFit/>
          </a:bodyPr>
          <a:lstStyle/>
          <a:p>
            <a:pPr algn="ctr" rtl="1">
              <a:lnSpc>
                <a:spcPts val="1900"/>
              </a:lnSpc>
            </a:pPr>
            <a:r>
              <a:rPr lang="ar-SA" sz="1600" b="1" dirty="0">
                <a:latin typeface="Sakkal Majalla" panose="02000000000000000000" pitchFamily="2" charset="-78"/>
                <a:cs typeface="Sakkal Majalla" panose="02000000000000000000" pitchFamily="2" charset="-78"/>
              </a:rPr>
              <a:t>غياب التكامل الإلكتروني بين القطاعات في مشاركة المعلومات البحثية.</a:t>
            </a:r>
            <a:endParaRPr lang="en-US" sz="1600" b="1" dirty="0">
              <a:solidFill>
                <a:schemeClr val="tx1">
                  <a:lumMod val="75000"/>
                  <a:lumOff val="25000"/>
                </a:schemeClr>
              </a:solidFill>
              <a:latin typeface="Sakkal Majalla" panose="02000000000000000000" pitchFamily="2" charset="-78"/>
              <a:cs typeface="Sakkal Majalla" panose="02000000000000000000" pitchFamily="2" charset="-78"/>
            </a:endParaRPr>
          </a:p>
        </p:txBody>
      </p:sp>
      <p:sp>
        <p:nvSpPr>
          <p:cNvPr id="34" name="Rectangle 33">
            <a:extLst>
              <a:ext uri="{FF2B5EF4-FFF2-40B4-BE49-F238E27FC236}">
                <a16:creationId xmlns:a16="http://schemas.microsoft.com/office/drawing/2014/main" id="{53F5EDC0-C02E-4790-A681-CA7AB9133338}"/>
              </a:ext>
            </a:extLst>
          </p:cNvPr>
          <p:cNvSpPr/>
          <p:nvPr/>
        </p:nvSpPr>
        <p:spPr>
          <a:xfrm>
            <a:off x="8514826" y="1558262"/>
            <a:ext cx="2722378" cy="487313"/>
          </a:xfrm>
          <a:prstGeom prst="rect">
            <a:avLst/>
          </a:prstGeom>
        </p:spPr>
        <p:txBody>
          <a:bodyPr wrap="square" lIns="0" tIns="0" rIns="0" bIns="0" anchor="t">
            <a:spAutoFit/>
          </a:bodyPr>
          <a:lstStyle/>
          <a:p>
            <a:pPr algn="ctr" rtl="1">
              <a:lnSpc>
                <a:spcPts val="1900"/>
              </a:lnSpc>
            </a:pPr>
            <a:r>
              <a:rPr lang="ar-SA" sz="1600" b="1" dirty="0">
                <a:latin typeface="Sakkal Majalla" panose="02000000000000000000" pitchFamily="2" charset="-78"/>
                <a:cs typeface="Sakkal Majalla" panose="02000000000000000000" pitchFamily="2" charset="-78"/>
              </a:rPr>
              <a:t>تعدد جهات حفظ الأبحاث وعدم وجود قاعدة مركزية موحدة تربط بين القطاعات المختلفة.</a:t>
            </a:r>
            <a:endParaRPr lang="en-US" sz="1600" b="1" dirty="0">
              <a:solidFill>
                <a:schemeClr val="tx1">
                  <a:lumMod val="75000"/>
                  <a:lumOff val="25000"/>
                </a:schemeClr>
              </a:solidFill>
              <a:latin typeface="Sakkal Majalla" panose="02000000000000000000" pitchFamily="2" charset="-78"/>
              <a:cs typeface="Sakkal Majalla" panose="02000000000000000000" pitchFamily="2" charset="-78"/>
            </a:endParaRPr>
          </a:p>
        </p:txBody>
      </p:sp>
      <p:sp>
        <p:nvSpPr>
          <p:cNvPr id="35" name="Rectangle 34">
            <a:extLst>
              <a:ext uri="{FF2B5EF4-FFF2-40B4-BE49-F238E27FC236}">
                <a16:creationId xmlns:a16="http://schemas.microsoft.com/office/drawing/2014/main" id="{857F5370-BF8E-406B-BEAE-B1224615626A}"/>
              </a:ext>
            </a:extLst>
          </p:cNvPr>
          <p:cNvSpPr/>
          <p:nvPr/>
        </p:nvSpPr>
        <p:spPr>
          <a:xfrm>
            <a:off x="1549578" y="5400897"/>
            <a:ext cx="3127525" cy="492443"/>
          </a:xfrm>
          <a:prstGeom prst="rect">
            <a:avLst/>
          </a:prstGeom>
        </p:spPr>
        <p:txBody>
          <a:bodyPr wrap="square" lIns="0" tIns="0" rIns="0" bIns="0" anchor="t">
            <a:spAutoFit/>
          </a:bodyPr>
          <a:lstStyle/>
          <a:p>
            <a:pPr algn="ctr" rtl="1"/>
            <a:r>
              <a:rPr lang="ar-SA" sz="1600" b="1" dirty="0">
                <a:latin typeface="Sakkal Majalla" panose="02000000000000000000" pitchFamily="2" charset="-78"/>
                <a:cs typeface="Sakkal Majalla" panose="02000000000000000000" pitchFamily="2" charset="-78"/>
              </a:rPr>
              <a:t>اعتماد نموذج إدخال موحد للأبحاث لضمان جودة البيانات ودقتها.</a:t>
            </a:r>
            <a:endParaRPr lang="ar-SA" sz="1600" b="1" dirty="0">
              <a:solidFill>
                <a:schemeClr val="tx1">
                  <a:lumMod val="75000"/>
                  <a:lumOff val="25000"/>
                </a:schemeClr>
              </a:solidFill>
              <a:latin typeface="Sakkal Majalla" panose="02000000000000000000" pitchFamily="2" charset="-78"/>
              <a:cs typeface="Sakkal Majalla" panose="02000000000000000000" pitchFamily="2" charset="-78"/>
            </a:endParaRPr>
          </a:p>
        </p:txBody>
      </p:sp>
      <p:sp>
        <p:nvSpPr>
          <p:cNvPr id="36" name="Rectangle 35">
            <a:extLst>
              <a:ext uri="{FF2B5EF4-FFF2-40B4-BE49-F238E27FC236}">
                <a16:creationId xmlns:a16="http://schemas.microsoft.com/office/drawing/2014/main" id="{98F5A313-1C6C-4AEE-8556-576074B1BF06}"/>
              </a:ext>
            </a:extLst>
          </p:cNvPr>
          <p:cNvSpPr/>
          <p:nvPr/>
        </p:nvSpPr>
        <p:spPr>
          <a:xfrm>
            <a:off x="5464959" y="5323343"/>
            <a:ext cx="1966982" cy="492443"/>
          </a:xfrm>
          <a:prstGeom prst="rect">
            <a:avLst/>
          </a:prstGeom>
        </p:spPr>
        <p:txBody>
          <a:bodyPr wrap="square" lIns="0" tIns="0" rIns="0" bIns="0" anchor="t">
            <a:spAutoFit/>
          </a:bodyPr>
          <a:lstStyle/>
          <a:p>
            <a:pPr algn="ctr" rtl="1"/>
            <a:r>
              <a:rPr lang="ar-SA" sz="1600" b="1" dirty="0">
                <a:latin typeface="Sakkal Majalla" panose="02000000000000000000" pitchFamily="2" charset="-78"/>
                <a:cs typeface="Sakkal Majalla" panose="02000000000000000000" pitchFamily="2" charset="-78"/>
              </a:rPr>
              <a:t>الربط والتكامل بين القطاعات عبر منظومة إلكترونية موحدة.</a:t>
            </a:r>
            <a:endParaRPr lang="ar-SA" sz="1600" b="1" dirty="0">
              <a:solidFill>
                <a:schemeClr val="tx1">
                  <a:lumMod val="75000"/>
                  <a:lumOff val="25000"/>
                </a:schemeClr>
              </a:solidFill>
              <a:latin typeface="Sakkal Majalla" panose="02000000000000000000" pitchFamily="2" charset="-78"/>
              <a:cs typeface="Sakkal Majalla" panose="02000000000000000000" pitchFamily="2" charset="-78"/>
            </a:endParaRPr>
          </a:p>
        </p:txBody>
      </p:sp>
      <p:sp>
        <p:nvSpPr>
          <p:cNvPr id="37" name="Rectangle 36">
            <a:extLst>
              <a:ext uri="{FF2B5EF4-FFF2-40B4-BE49-F238E27FC236}">
                <a16:creationId xmlns:a16="http://schemas.microsoft.com/office/drawing/2014/main" id="{0C310CC8-6624-4352-A642-89EF6FA7DCE6}"/>
              </a:ext>
            </a:extLst>
          </p:cNvPr>
          <p:cNvSpPr/>
          <p:nvPr/>
        </p:nvSpPr>
        <p:spPr>
          <a:xfrm>
            <a:off x="8095781" y="5332295"/>
            <a:ext cx="2257632" cy="492443"/>
          </a:xfrm>
          <a:prstGeom prst="rect">
            <a:avLst/>
          </a:prstGeom>
        </p:spPr>
        <p:txBody>
          <a:bodyPr wrap="square" lIns="0" tIns="0" rIns="0" bIns="0" anchor="t">
            <a:spAutoFit/>
          </a:bodyPr>
          <a:lstStyle/>
          <a:p>
            <a:pPr algn="ctr" rtl="1"/>
            <a:r>
              <a:rPr lang="ar-SA" sz="1600" b="1" dirty="0">
                <a:latin typeface="Sakkal Majalla" panose="02000000000000000000" pitchFamily="2" charset="-78"/>
                <a:cs typeface="Sakkal Majalla" panose="02000000000000000000" pitchFamily="2" charset="-78"/>
              </a:rPr>
              <a:t>توحيد بيانات الأبحاث في منصة رقمية مركزية تسهّل الوصول والتحليل.</a:t>
            </a:r>
            <a:endParaRPr lang="ar-SA" sz="1600" b="1" dirty="0">
              <a:solidFill>
                <a:schemeClr val="tx1">
                  <a:lumMod val="75000"/>
                  <a:lumOff val="25000"/>
                </a:schemeClr>
              </a:solidFill>
              <a:latin typeface="Sakkal Majalla" panose="02000000000000000000" pitchFamily="2" charset="-78"/>
              <a:cs typeface="Sakkal Majalla" panose="02000000000000000000" pitchFamily="2" charset="-78"/>
            </a:endParaRPr>
          </a:p>
        </p:txBody>
      </p:sp>
      <p:grpSp>
        <p:nvGrpSpPr>
          <p:cNvPr id="41" name="Group 40" descr="Icon of human being and speech bubble. ">
            <a:extLst>
              <a:ext uri="{FF2B5EF4-FFF2-40B4-BE49-F238E27FC236}">
                <a16:creationId xmlns:a16="http://schemas.microsoft.com/office/drawing/2014/main" id="{F9B9D0B7-66BB-408F-A1CC-EA2209284AAD}"/>
              </a:ext>
            </a:extLst>
          </p:cNvPr>
          <p:cNvGrpSpPr/>
          <p:nvPr/>
        </p:nvGrpSpPr>
        <p:grpSpPr>
          <a:xfrm>
            <a:off x="4144646" y="2903628"/>
            <a:ext cx="378221" cy="380335"/>
            <a:chOff x="3171788" y="779462"/>
            <a:chExt cx="284163" cy="285751"/>
          </a:xfrm>
          <a:solidFill>
            <a:schemeClr val="accent3">
              <a:lumMod val="75000"/>
            </a:schemeClr>
          </a:solidFill>
        </p:grpSpPr>
        <p:sp>
          <p:nvSpPr>
            <p:cNvPr id="42" name="Freeform 2993">
              <a:extLst>
                <a:ext uri="{FF2B5EF4-FFF2-40B4-BE49-F238E27FC236}">
                  <a16:creationId xmlns:a16="http://schemas.microsoft.com/office/drawing/2014/main" id="{214A5167-4E01-4042-851A-88AFE72AE2DD}"/>
                </a:ext>
              </a:extLst>
            </p:cNvPr>
            <p:cNvSpPr>
              <a:spLocks noEditPoints="1"/>
            </p:cNvSpPr>
            <p:nvPr/>
          </p:nvSpPr>
          <p:spPr bwMode="auto">
            <a:xfrm>
              <a:off x="3290851" y="779462"/>
              <a:ext cx="165100" cy="196850"/>
            </a:xfrm>
            <a:custGeom>
              <a:avLst/>
              <a:gdLst>
                <a:gd name="T0" fmla="*/ 291 w 416"/>
                <a:gd name="T1" fmla="*/ 221 h 493"/>
                <a:gd name="T2" fmla="*/ 339 w 416"/>
                <a:gd name="T3" fmla="*/ 173 h 493"/>
                <a:gd name="T4" fmla="*/ 242 w 416"/>
                <a:gd name="T5" fmla="*/ 221 h 493"/>
                <a:gd name="T6" fmla="*/ 195 w 416"/>
                <a:gd name="T7" fmla="*/ 173 h 493"/>
                <a:gd name="T8" fmla="*/ 242 w 416"/>
                <a:gd name="T9" fmla="*/ 221 h 493"/>
                <a:gd name="T10" fmla="*/ 99 w 416"/>
                <a:gd name="T11" fmla="*/ 221 h 493"/>
                <a:gd name="T12" fmla="*/ 147 w 416"/>
                <a:gd name="T13" fmla="*/ 173 h 493"/>
                <a:gd name="T14" fmla="*/ 208 w 416"/>
                <a:gd name="T15" fmla="*/ 0 h 493"/>
                <a:gd name="T16" fmla="*/ 166 w 416"/>
                <a:gd name="T17" fmla="*/ 3 h 493"/>
                <a:gd name="T18" fmla="*/ 127 w 416"/>
                <a:gd name="T19" fmla="*/ 15 h 493"/>
                <a:gd name="T20" fmla="*/ 92 w 416"/>
                <a:gd name="T21" fmla="*/ 33 h 493"/>
                <a:gd name="T22" fmla="*/ 61 w 416"/>
                <a:gd name="T23" fmla="*/ 57 h 493"/>
                <a:gd name="T24" fmla="*/ 35 w 416"/>
                <a:gd name="T25" fmla="*/ 85 h 493"/>
                <a:gd name="T26" fmla="*/ 16 w 416"/>
                <a:gd name="T27" fmla="*/ 117 h 493"/>
                <a:gd name="T28" fmla="*/ 4 w 416"/>
                <a:gd name="T29" fmla="*/ 153 h 493"/>
                <a:gd name="T30" fmla="*/ 0 w 416"/>
                <a:gd name="T31" fmla="*/ 192 h 493"/>
                <a:gd name="T32" fmla="*/ 0 w 416"/>
                <a:gd name="T33" fmla="*/ 194 h 493"/>
                <a:gd name="T34" fmla="*/ 26 w 416"/>
                <a:gd name="T35" fmla="*/ 204 h 493"/>
                <a:gd name="T36" fmla="*/ 47 w 416"/>
                <a:gd name="T37" fmla="*/ 220 h 493"/>
                <a:gd name="T38" fmla="*/ 64 w 416"/>
                <a:gd name="T39" fmla="*/ 238 h 493"/>
                <a:gd name="T40" fmla="*/ 72 w 416"/>
                <a:gd name="T41" fmla="*/ 260 h 493"/>
                <a:gd name="T42" fmla="*/ 76 w 416"/>
                <a:gd name="T43" fmla="*/ 277 h 493"/>
                <a:gd name="T44" fmla="*/ 76 w 416"/>
                <a:gd name="T45" fmla="*/ 293 h 493"/>
                <a:gd name="T46" fmla="*/ 73 w 416"/>
                <a:gd name="T47" fmla="*/ 311 h 493"/>
                <a:gd name="T48" fmla="*/ 67 w 416"/>
                <a:gd name="T49" fmla="*/ 330 h 493"/>
                <a:gd name="T50" fmla="*/ 70 w 416"/>
                <a:gd name="T51" fmla="*/ 333 h 493"/>
                <a:gd name="T52" fmla="*/ 77 w 416"/>
                <a:gd name="T53" fmla="*/ 349 h 493"/>
                <a:gd name="T54" fmla="*/ 94 w 416"/>
                <a:gd name="T55" fmla="*/ 361 h 493"/>
                <a:gd name="T56" fmla="*/ 114 w 416"/>
                <a:gd name="T57" fmla="*/ 371 h 493"/>
                <a:gd name="T58" fmla="*/ 132 w 416"/>
                <a:gd name="T59" fmla="*/ 378 h 493"/>
                <a:gd name="T60" fmla="*/ 153 w 416"/>
                <a:gd name="T61" fmla="*/ 383 h 493"/>
                <a:gd name="T62" fmla="*/ 153 w 416"/>
                <a:gd name="T63" fmla="*/ 428 h 493"/>
                <a:gd name="T64" fmla="*/ 153 w 416"/>
                <a:gd name="T65" fmla="*/ 465 h 493"/>
                <a:gd name="T66" fmla="*/ 173 w 416"/>
                <a:gd name="T67" fmla="*/ 473 h 493"/>
                <a:gd name="T68" fmla="*/ 203 w 416"/>
                <a:gd name="T69" fmla="*/ 446 h 493"/>
                <a:gd name="T70" fmla="*/ 249 w 416"/>
                <a:gd name="T71" fmla="*/ 406 h 493"/>
                <a:gd name="T72" fmla="*/ 274 w 416"/>
                <a:gd name="T73" fmla="*/ 385 h 493"/>
                <a:gd name="T74" fmla="*/ 290 w 416"/>
                <a:gd name="T75" fmla="*/ 371 h 493"/>
                <a:gd name="T76" fmla="*/ 317 w 416"/>
                <a:gd name="T77" fmla="*/ 358 h 493"/>
                <a:gd name="T78" fmla="*/ 342 w 416"/>
                <a:gd name="T79" fmla="*/ 341 h 493"/>
                <a:gd name="T80" fmla="*/ 364 w 416"/>
                <a:gd name="T81" fmla="*/ 321 h 493"/>
                <a:gd name="T82" fmla="*/ 383 w 416"/>
                <a:gd name="T83" fmla="*/ 299 h 493"/>
                <a:gd name="T84" fmla="*/ 397 w 416"/>
                <a:gd name="T85" fmla="*/ 276 h 493"/>
                <a:gd name="T86" fmla="*/ 408 w 416"/>
                <a:gd name="T87" fmla="*/ 249 h 493"/>
                <a:gd name="T88" fmla="*/ 415 w 416"/>
                <a:gd name="T89" fmla="*/ 222 h 493"/>
                <a:gd name="T90" fmla="*/ 416 w 416"/>
                <a:gd name="T91" fmla="*/ 192 h 493"/>
                <a:gd name="T92" fmla="*/ 412 w 416"/>
                <a:gd name="T93" fmla="*/ 154 h 493"/>
                <a:gd name="T94" fmla="*/ 400 w 416"/>
                <a:gd name="T95" fmla="*/ 117 h 493"/>
                <a:gd name="T96" fmla="*/ 381 w 416"/>
                <a:gd name="T97" fmla="*/ 85 h 493"/>
                <a:gd name="T98" fmla="*/ 355 w 416"/>
                <a:gd name="T99" fmla="*/ 57 h 493"/>
                <a:gd name="T100" fmla="*/ 324 w 416"/>
                <a:gd name="T101" fmla="*/ 33 h 493"/>
                <a:gd name="T102" fmla="*/ 289 w 416"/>
                <a:gd name="T103" fmla="*/ 15 h 493"/>
                <a:gd name="T104" fmla="*/ 251 w 416"/>
                <a:gd name="T105" fmla="*/ 3 h 493"/>
                <a:gd name="T106" fmla="*/ 208 w 416"/>
                <a:gd name="T10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6" h="493">
                  <a:moveTo>
                    <a:pt x="339" y="221"/>
                  </a:moveTo>
                  <a:lnTo>
                    <a:pt x="291" y="221"/>
                  </a:lnTo>
                  <a:lnTo>
                    <a:pt x="291" y="173"/>
                  </a:lnTo>
                  <a:lnTo>
                    <a:pt x="339" y="173"/>
                  </a:lnTo>
                  <a:lnTo>
                    <a:pt x="339" y="221"/>
                  </a:lnTo>
                  <a:close/>
                  <a:moveTo>
                    <a:pt x="242" y="221"/>
                  </a:moveTo>
                  <a:lnTo>
                    <a:pt x="195" y="221"/>
                  </a:lnTo>
                  <a:lnTo>
                    <a:pt x="195" y="173"/>
                  </a:lnTo>
                  <a:lnTo>
                    <a:pt x="242" y="173"/>
                  </a:lnTo>
                  <a:lnTo>
                    <a:pt x="242" y="221"/>
                  </a:lnTo>
                  <a:close/>
                  <a:moveTo>
                    <a:pt x="147" y="221"/>
                  </a:moveTo>
                  <a:lnTo>
                    <a:pt x="99" y="221"/>
                  </a:lnTo>
                  <a:lnTo>
                    <a:pt x="99" y="173"/>
                  </a:lnTo>
                  <a:lnTo>
                    <a:pt x="147" y="173"/>
                  </a:lnTo>
                  <a:lnTo>
                    <a:pt x="147" y="221"/>
                  </a:lnTo>
                  <a:close/>
                  <a:moveTo>
                    <a:pt x="208" y="0"/>
                  </a:moveTo>
                  <a:lnTo>
                    <a:pt x="186" y="1"/>
                  </a:lnTo>
                  <a:lnTo>
                    <a:pt x="166" y="3"/>
                  </a:lnTo>
                  <a:lnTo>
                    <a:pt x="146" y="8"/>
                  </a:lnTo>
                  <a:lnTo>
                    <a:pt x="127" y="15"/>
                  </a:lnTo>
                  <a:lnTo>
                    <a:pt x="109" y="23"/>
                  </a:lnTo>
                  <a:lnTo>
                    <a:pt x="92" y="33"/>
                  </a:lnTo>
                  <a:lnTo>
                    <a:pt x="76" y="44"/>
                  </a:lnTo>
                  <a:lnTo>
                    <a:pt x="61" y="57"/>
                  </a:lnTo>
                  <a:lnTo>
                    <a:pt x="47" y="70"/>
                  </a:lnTo>
                  <a:lnTo>
                    <a:pt x="35" y="85"/>
                  </a:lnTo>
                  <a:lnTo>
                    <a:pt x="25" y="101"/>
                  </a:lnTo>
                  <a:lnTo>
                    <a:pt x="16" y="117"/>
                  </a:lnTo>
                  <a:lnTo>
                    <a:pt x="9" y="135"/>
                  </a:lnTo>
                  <a:lnTo>
                    <a:pt x="4" y="153"/>
                  </a:lnTo>
                  <a:lnTo>
                    <a:pt x="1" y="173"/>
                  </a:lnTo>
                  <a:lnTo>
                    <a:pt x="0" y="192"/>
                  </a:lnTo>
                  <a:lnTo>
                    <a:pt x="0" y="192"/>
                  </a:lnTo>
                  <a:lnTo>
                    <a:pt x="0" y="194"/>
                  </a:lnTo>
                  <a:lnTo>
                    <a:pt x="14" y="198"/>
                  </a:lnTo>
                  <a:lnTo>
                    <a:pt x="26" y="204"/>
                  </a:lnTo>
                  <a:lnTo>
                    <a:pt x="38" y="211"/>
                  </a:lnTo>
                  <a:lnTo>
                    <a:pt x="47" y="220"/>
                  </a:lnTo>
                  <a:lnTo>
                    <a:pt x="57" y="228"/>
                  </a:lnTo>
                  <a:lnTo>
                    <a:pt x="64" y="238"/>
                  </a:lnTo>
                  <a:lnTo>
                    <a:pt x="69" y="248"/>
                  </a:lnTo>
                  <a:lnTo>
                    <a:pt x="72" y="260"/>
                  </a:lnTo>
                  <a:lnTo>
                    <a:pt x="74" y="268"/>
                  </a:lnTo>
                  <a:lnTo>
                    <a:pt x="76" y="277"/>
                  </a:lnTo>
                  <a:lnTo>
                    <a:pt x="76" y="285"/>
                  </a:lnTo>
                  <a:lnTo>
                    <a:pt x="76" y="293"/>
                  </a:lnTo>
                  <a:lnTo>
                    <a:pt x="74" y="303"/>
                  </a:lnTo>
                  <a:lnTo>
                    <a:pt x="73" y="311"/>
                  </a:lnTo>
                  <a:lnTo>
                    <a:pt x="71" y="321"/>
                  </a:lnTo>
                  <a:lnTo>
                    <a:pt x="67" y="330"/>
                  </a:lnTo>
                  <a:lnTo>
                    <a:pt x="69" y="332"/>
                  </a:lnTo>
                  <a:lnTo>
                    <a:pt x="70" y="333"/>
                  </a:lnTo>
                  <a:lnTo>
                    <a:pt x="73" y="341"/>
                  </a:lnTo>
                  <a:lnTo>
                    <a:pt x="77" y="349"/>
                  </a:lnTo>
                  <a:lnTo>
                    <a:pt x="85" y="355"/>
                  </a:lnTo>
                  <a:lnTo>
                    <a:pt x="94" y="361"/>
                  </a:lnTo>
                  <a:lnTo>
                    <a:pt x="104" y="366"/>
                  </a:lnTo>
                  <a:lnTo>
                    <a:pt x="114" y="371"/>
                  </a:lnTo>
                  <a:lnTo>
                    <a:pt x="123" y="374"/>
                  </a:lnTo>
                  <a:lnTo>
                    <a:pt x="132" y="378"/>
                  </a:lnTo>
                  <a:lnTo>
                    <a:pt x="142" y="380"/>
                  </a:lnTo>
                  <a:lnTo>
                    <a:pt x="153" y="383"/>
                  </a:lnTo>
                  <a:lnTo>
                    <a:pt x="153" y="403"/>
                  </a:lnTo>
                  <a:lnTo>
                    <a:pt x="153" y="428"/>
                  </a:lnTo>
                  <a:lnTo>
                    <a:pt x="153" y="449"/>
                  </a:lnTo>
                  <a:lnTo>
                    <a:pt x="153" y="465"/>
                  </a:lnTo>
                  <a:lnTo>
                    <a:pt x="153" y="493"/>
                  </a:lnTo>
                  <a:lnTo>
                    <a:pt x="173" y="473"/>
                  </a:lnTo>
                  <a:lnTo>
                    <a:pt x="185" y="462"/>
                  </a:lnTo>
                  <a:lnTo>
                    <a:pt x="203" y="446"/>
                  </a:lnTo>
                  <a:lnTo>
                    <a:pt x="227" y="427"/>
                  </a:lnTo>
                  <a:lnTo>
                    <a:pt x="249" y="406"/>
                  </a:lnTo>
                  <a:lnTo>
                    <a:pt x="262" y="395"/>
                  </a:lnTo>
                  <a:lnTo>
                    <a:pt x="274" y="385"/>
                  </a:lnTo>
                  <a:lnTo>
                    <a:pt x="284" y="377"/>
                  </a:lnTo>
                  <a:lnTo>
                    <a:pt x="290" y="371"/>
                  </a:lnTo>
                  <a:lnTo>
                    <a:pt x="304" y="365"/>
                  </a:lnTo>
                  <a:lnTo>
                    <a:pt x="317" y="358"/>
                  </a:lnTo>
                  <a:lnTo>
                    <a:pt x="330" y="349"/>
                  </a:lnTo>
                  <a:lnTo>
                    <a:pt x="342" y="341"/>
                  </a:lnTo>
                  <a:lnTo>
                    <a:pt x="353" y="332"/>
                  </a:lnTo>
                  <a:lnTo>
                    <a:pt x="364" y="321"/>
                  </a:lnTo>
                  <a:lnTo>
                    <a:pt x="373" y="310"/>
                  </a:lnTo>
                  <a:lnTo>
                    <a:pt x="383" y="299"/>
                  </a:lnTo>
                  <a:lnTo>
                    <a:pt x="390" y="288"/>
                  </a:lnTo>
                  <a:lnTo>
                    <a:pt x="397" y="276"/>
                  </a:lnTo>
                  <a:lnTo>
                    <a:pt x="403" y="263"/>
                  </a:lnTo>
                  <a:lnTo>
                    <a:pt x="408" y="249"/>
                  </a:lnTo>
                  <a:lnTo>
                    <a:pt x="411" y="235"/>
                  </a:lnTo>
                  <a:lnTo>
                    <a:pt x="415" y="222"/>
                  </a:lnTo>
                  <a:lnTo>
                    <a:pt x="416" y="208"/>
                  </a:lnTo>
                  <a:lnTo>
                    <a:pt x="416" y="192"/>
                  </a:lnTo>
                  <a:lnTo>
                    <a:pt x="416" y="173"/>
                  </a:lnTo>
                  <a:lnTo>
                    <a:pt x="412" y="154"/>
                  </a:lnTo>
                  <a:lnTo>
                    <a:pt x="408" y="135"/>
                  </a:lnTo>
                  <a:lnTo>
                    <a:pt x="400" y="117"/>
                  </a:lnTo>
                  <a:lnTo>
                    <a:pt x="391" y="101"/>
                  </a:lnTo>
                  <a:lnTo>
                    <a:pt x="381" y="85"/>
                  </a:lnTo>
                  <a:lnTo>
                    <a:pt x="368" y="70"/>
                  </a:lnTo>
                  <a:lnTo>
                    <a:pt x="355" y="57"/>
                  </a:lnTo>
                  <a:lnTo>
                    <a:pt x="341" y="44"/>
                  </a:lnTo>
                  <a:lnTo>
                    <a:pt x="324" y="33"/>
                  </a:lnTo>
                  <a:lnTo>
                    <a:pt x="308" y="23"/>
                  </a:lnTo>
                  <a:lnTo>
                    <a:pt x="289" y="15"/>
                  </a:lnTo>
                  <a:lnTo>
                    <a:pt x="270" y="8"/>
                  </a:lnTo>
                  <a:lnTo>
                    <a:pt x="251" y="3"/>
                  </a:lnTo>
                  <a:lnTo>
                    <a:pt x="229" y="1"/>
                  </a:lnTo>
                  <a:lnTo>
                    <a:pt x="208" y="0"/>
                  </a:lnTo>
                  <a:close/>
                </a:path>
              </a:pathLst>
            </a:custGeom>
            <a:solidFill>
              <a:srgbClr val="535832"/>
            </a:solidFill>
            <a:ln w="9525">
              <a:noFill/>
              <a:round/>
              <a:headEnd/>
              <a:tailEnd/>
            </a:ln>
          </p:spPr>
          <p:txBody>
            <a:bodyPr vert="horz" wrap="square" lIns="91440" tIns="45720" rIns="91440" bIns="45720" numCol="1" anchor="t" anchorCtr="0" compatLnSpc="1">
              <a:prstTxWarp prst="textNoShape">
                <a:avLst/>
              </a:prstTxWarp>
            </a:bodyPr>
            <a:lstStyle/>
            <a:p>
              <a:pPr algn="r" rtl="1"/>
              <a:endParaRPr lang="en-US" dirty="0">
                <a:solidFill>
                  <a:schemeClr val="tx1">
                    <a:lumMod val="75000"/>
                    <a:lumOff val="25000"/>
                  </a:schemeClr>
                </a:solidFill>
              </a:endParaRPr>
            </a:p>
          </p:txBody>
        </p:sp>
        <p:sp>
          <p:nvSpPr>
            <p:cNvPr id="52" name="Freeform 2994">
              <a:extLst>
                <a:ext uri="{FF2B5EF4-FFF2-40B4-BE49-F238E27FC236}">
                  <a16:creationId xmlns:a16="http://schemas.microsoft.com/office/drawing/2014/main" id="{EF3D2201-62FC-4C65-ADA0-327F681139C4}"/>
                </a:ext>
              </a:extLst>
            </p:cNvPr>
            <p:cNvSpPr>
              <a:spLocks/>
            </p:cNvSpPr>
            <p:nvPr/>
          </p:nvSpPr>
          <p:spPr bwMode="auto">
            <a:xfrm>
              <a:off x="3171788" y="863600"/>
              <a:ext cx="190500" cy="201613"/>
            </a:xfrm>
            <a:custGeom>
              <a:avLst/>
              <a:gdLst>
                <a:gd name="T0" fmla="*/ 393 w 480"/>
                <a:gd name="T1" fmla="*/ 357 h 507"/>
                <a:gd name="T2" fmla="*/ 312 w 480"/>
                <a:gd name="T3" fmla="*/ 312 h 507"/>
                <a:gd name="T4" fmla="*/ 320 w 480"/>
                <a:gd name="T5" fmla="*/ 267 h 507"/>
                <a:gd name="T6" fmla="*/ 324 w 480"/>
                <a:gd name="T7" fmla="*/ 261 h 507"/>
                <a:gd name="T8" fmla="*/ 329 w 480"/>
                <a:gd name="T9" fmla="*/ 254 h 507"/>
                <a:gd name="T10" fmla="*/ 332 w 480"/>
                <a:gd name="T11" fmla="*/ 244 h 507"/>
                <a:gd name="T12" fmla="*/ 336 w 480"/>
                <a:gd name="T13" fmla="*/ 231 h 507"/>
                <a:gd name="T14" fmla="*/ 338 w 480"/>
                <a:gd name="T15" fmla="*/ 219 h 507"/>
                <a:gd name="T16" fmla="*/ 339 w 480"/>
                <a:gd name="T17" fmla="*/ 203 h 507"/>
                <a:gd name="T18" fmla="*/ 350 w 480"/>
                <a:gd name="T19" fmla="*/ 190 h 507"/>
                <a:gd name="T20" fmla="*/ 354 w 480"/>
                <a:gd name="T21" fmla="*/ 185 h 507"/>
                <a:gd name="T22" fmla="*/ 356 w 480"/>
                <a:gd name="T23" fmla="*/ 179 h 507"/>
                <a:gd name="T24" fmla="*/ 357 w 480"/>
                <a:gd name="T25" fmla="*/ 173 h 507"/>
                <a:gd name="T26" fmla="*/ 358 w 480"/>
                <a:gd name="T27" fmla="*/ 166 h 507"/>
                <a:gd name="T28" fmla="*/ 357 w 480"/>
                <a:gd name="T29" fmla="*/ 149 h 507"/>
                <a:gd name="T30" fmla="*/ 354 w 480"/>
                <a:gd name="T31" fmla="*/ 140 h 507"/>
                <a:gd name="T32" fmla="*/ 350 w 480"/>
                <a:gd name="T33" fmla="*/ 131 h 507"/>
                <a:gd name="T34" fmla="*/ 343 w 480"/>
                <a:gd name="T35" fmla="*/ 125 h 507"/>
                <a:gd name="T36" fmla="*/ 355 w 480"/>
                <a:gd name="T37" fmla="*/ 84 h 507"/>
                <a:gd name="T38" fmla="*/ 353 w 480"/>
                <a:gd name="T39" fmla="*/ 54 h 507"/>
                <a:gd name="T40" fmla="*/ 336 w 480"/>
                <a:gd name="T41" fmla="*/ 28 h 507"/>
                <a:gd name="T42" fmla="*/ 305 w 480"/>
                <a:gd name="T43" fmla="*/ 9 h 507"/>
                <a:gd name="T44" fmla="*/ 286 w 480"/>
                <a:gd name="T45" fmla="*/ 4 h 507"/>
                <a:gd name="T46" fmla="*/ 267 w 480"/>
                <a:gd name="T47" fmla="*/ 0 h 507"/>
                <a:gd name="T48" fmla="*/ 251 w 480"/>
                <a:gd name="T49" fmla="*/ 0 h 507"/>
                <a:gd name="T50" fmla="*/ 232 w 480"/>
                <a:gd name="T51" fmla="*/ 2 h 507"/>
                <a:gd name="T52" fmla="*/ 217 w 480"/>
                <a:gd name="T53" fmla="*/ 4 h 507"/>
                <a:gd name="T54" fmla="*/ 203 w 480"/>
                <a:gd name="T55" fmla="*/ 8 h 507"/>
                <a:gd name="T56" fmla="*/ 192 w 480"/>
                <a:gd name="T57" fmla="*/ 11 h 507"/>
                <a:gd name="T58" fmla="*/ 157 w 480"/>
                <a:gd name="T59" fmla="*/ 38 h 507"/>
                <a:gd name="T60" fmla="*/ 154 w 480"/>
                <a:gd name="T61" fmla="*/ 44 h 507"/>
                <a:gd name="T62" fmla="*/ 140 w 480"/>
                <a:gd name="T63" fmla="*/ 46 h 507"/>
                <a:gd name="T64" fmla="*/ 131 w 480"/>
                <a:gd name="T65" fmla="*/ 48 h 507"/>
                <a:gd name="T66" fmla="*/ 126 w 480"/>
                <a:gd name="T67" fmla="*/ 53 h 507"/>
                <a:gd name="T68" fmla="*/ 123 w 480"/>
                <a:gd name="T69" fmla="*/ 56 h 507"/>
                <a:gd name="T70" fmla="*/ 118 w 480"/>
                <a:gd name="T71" fmla="*/ 66 h 507"/>
                <a:gd name="T72" fmla="*/ 118 w 480"/>
                <a:gd name="T73" fmla="*/ 75 h 507"/>
                <a:gd name="T74" fmla="*/ 118 w 480"/>
                <a:gd name="T75" fmla="*/ 84 h 507"/>
                <a:gd name="T76" fmla="*/ 121 w 480"/>
                <a:gd name="T77" fmla="*/ 92 h 507"/>
                <a:gd name="T78" fmla="*/ 123 w 480"/>
                <a:gd name="T79" fmla="*/ 100 h 507"/>
                <a:gd name="T80" fmla="*/ 125 w 480"/>
                <a:gd name="T81" fmla="*/ 109 h 507"/>
                <a:gd name="T82" fmla="*/ 132 w 480"/>
                <a:gd name="T83" fmla="*/ 125 h 507"/>
                <a:gd name="T84" fmla="*/ 116 w 480"/>
                <a:gd name="T85" fmla="*/ 148 h 507"/>
                <a:gd name="T86" fmla="*/ 115 w 480"/>
                <a:gd name="T87" fmla="*/ 174 h 507"/>
                <a:gd name="T88" fmla="*/ 118 w 480"/>
                <a:gd name="T89" fmla="*/ 185 h 507"/>
                <a:gd name="T90" fmla="*/ 124 w 480"/>
                <a:gd name="T91" fmla="*/ 193 h 507"/>
                <a:gd name="T92" fmla="*/ 130 w 480"/>
                <a:gd name="T93" fmla="*/ 199 h 507"/>
                <a:gd name="T94" fmla="*/ 138 w 480"/>
                <a:gd name="T95" fmla="*/ 216 h 507"/>
                <a:gd name="T96" fmla="*/ 144 w 480"/>
                <a:gd name="T97" fmla="*/ 242 h 507"/>
                <a:gd name="T98" fmla="*/ 161 w 480"/>
                <a:gd name="T99" fmla="*/ 268 h 507"/>
                <a:gd name="T100" fmla="*/ 168 w 480"/>
                <a:gd name="T101" fmla="*/ 312 h 507"/>
                <a:gd name="T102" fmla="*/ 87 w 480"/>
                <a:gd name="T103" fmla="*/ 357 h 507"/>
                <a:gd name="T104" fmla="*/ 19 w 480"/>
                <a:gd name="T105" fmla="*/ 399 h 507"/>
                <a:gd name="T106" fmla="*/ 2 w 480"/>
                <a:gd name="T107" fmla="*/ 420 h 507"/>
                <a:gd name="T108" fmla="*/ 4 w 480"/>
                <a:gd name="T109" fmla="*/ 504 h 507"/>
                <a:gd name="T110" fmla="*/ 473 w 480"/>
                <a:gd name="T111" fmla="*/ 506 h 507"/>
                <a:gd name="T112" fmla="*/ 480 w 480"/>
                <a:gd name="T113" fmla="*/ 424 h 507"/>
                <a:gd name="T114" fmla="*/ 471 w 480"/>
                <a:gd name="T115" fmla="*/ 408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0" h="507">
                  <a:moveTo>
                    <a:pt x="446" y="388"/>
                  </a:moveTo>
                  <a:lnTo>
                    <a:pt x="435" y="380"/>
                  </a:lnTo>
                  <a:lnTo>
                    <a:pt x="418" y="370"/>
                  </a:lnTo>
                  <a:lnTo>
                    <a:pt x="393" y="357"/>
                  </a:lnTo>
                  <a:lnTo>
                    <a:pt x="367" y="344"/>
                  </a:lnTo>
                  <a:lnTo>
                    <a:pt x="339" y="331"/>
                  </a:lnTo>
                  <a:lnTo>
                    <a:pt x="312" y="319"/>
                  </a:lnTo>
                  <a:lnTo>
                    <a:pt x="312" y="312"/>
                  </a:lnTo>
                  <a:lnTo>
                    <a:pt x="312" y="280"/>
                  </a:lnTo>
                  <a:lnTo>
                    <a:pt x="312" y="274"/>
                  </a:lnTo>
                  <a:lnTo>
                    <a:pt x="316" y="272"/>
                  </a:lnTo>
                  <a:lnTo>
                    <a:pt x="320" y="267"/>
                  </a:lnTo>
                  <a:lnTo>
                    <a:pt x="320" y="266"/>
                  </a:lnTo>
                  <a:lnTo>
                    <a:pt x="320" y="266"/>
                  </a:lnTo>
                  <a:lnTo>
                    <a:pt x="323" y="263"/>
                  </a:lnTo>
                  <a:lnTo>
                    <a:pt x="324" y="261"/>
                  </a:lnTo>
                  <a:lnTo>
                    <a:pt x="325" y="260"/>
                  </a:lnTo>
                  <a:lnTo>
                    <a:pt x="325" y="260"/>
                  </a:lnTo>
                  <a:lnTo>
                    <a:pt x="326" y="256"/>
                  </a:lnTo>
                  <a:lnTo>
                    <a:pt x="329" y="254"/>
                  </a:lnTo>
                  <a:lnTo>
                    <a:pt x="329" y="253"/>
                  </a:lnTo>
                  <a:lnTo>
                    <a:pt x="329" y="251"/>
                  </a:lnTo>
                  <a:lnTo>
                    <a:pt x="331" y="248"/>
                  </a:lnTo>
                  <a:lnTo>
                    <a:pt x="332" y="244"/>
                  </a:lnTo>
                  <a:lnTo>
                    <a:pt x="332" y="243"/>
                  </a:lnTo>
                  <a:lnTo>
                    <a:pt x="332" y="243"/>
                  </a:lnTo>
                  <a:lnTo>
                    <a:pt x="335" y="237"/>
                  </a:lnTo>
                  <a:lnTo>
                    <a:pt x="336" y="231"/>
                  </a:lnTo>
                  <a:lnTo>
                    <a:pt x="336" y="231"/>
                  </a:lnTo>
                  <a:lnTo>
                    <a:pt x="336" y="231"/>
                  </a:lnTo>
                  <a:lnTo>
                    <a:pt x="337" y="225"/>
                  </a:lnTo>
                  <a:lnTo>
                    <a:pt x="338" y="219"/>
                  </a:lnTo>
                  <a:lnTo>
                    <a:pt x="338" y="217"/>
                  </a:lnTo>
                  <a:lnTo>
                    <a:pt x="338" y="215"/>
                  </a:lnTo>
                  <a:lnTo>
                    <a:pt x="339" y="209"/>
                  </a:lnTo>
                  <a:lnTo>
                    <a:pt x="339" y="203"/>
                  </a:lnTo>
                  <a:lnTo>
                    <a:pt x="345" y="197"/>
                  </a:lnTo>
                  <a:lnTo>
                    <a:pt x="350" y="191"/>
                  </a:lnTo>
                  <a:lnTo>
                    <a:pt x="350" y="190"/>
                  </a:lnTo>
                  <a:lnTo>
                    <a:pt x="350" y="190"/>
                  </a:lnTo>
                  <a:lnTo>
                    <a:pt x="353" y="187"/>
                  </a:lnTo>
                  <a:lnTo>
                    <a:pt x="354" y="185"/>
                  </a:lnTo>
                  <a:lnTo>
                    <a:pt x="354" y="185"/>
                  </a:lnTo>
                  <a:lnTo>
                    <a:pt x="354" y="185"/>
                  </a:lnTo>
                  <a:lnTo>
                    <a:pt x="355" y="182"/>
                  </a:lnTo>
                  <a:lnTo>
                    <a:pt x="355" y="180"/>
                  </a:lnTo>
                  <a:lnTo>
                    <a:pt x="355" y="179"/>
                  </a:lnTo>
                  <a:lnTo>
                    <a:pt x="356" y="179"/>
                  </a:lnTo>
                  <a:lnTo>
                    <a:pt x="356" y="176"/>
                  </a:lnTo>
                  <a:lnTo>
                    <a:pt x="357" y="174"/>
                  </a:lnTo>
                  <a:lnTo>
                    <a:pt x="357" y="173"/>
                  </a:lnTo>
                  <a:lnTo>
                    <a:pt x="357" y="173"/>
                  </a:lnTo>
                  <a:lnTo>
                    <a:pt x="357" y="169"/>
                  </a:lnTo>
                  <a:lnTo>
                    <a:pt x="357" y="167"/>
                  </a:lnTo>
                  <a:lnTo>
                    <a:pt x="358" y="167"/>
                  </a:lnTo>
                  <a:lnTo>
                    <a:pt x="358" y="166"/>
                  </a:lnTo>
                  <a:lnTo>
                    <a:pt x="358" y="163"/>
                  </a:lnTo>
                  <a:lnTo>
                    <a:pt x="358" y="160"/>
                  </a:lnTo>
                  <a:lnTo>
                    <a:pt x="358" y="155"/>
                  </a:lnTo>
                  <a:lnTo>
                    <a:pt x="357" y="149"/>
                  </a:lnTo>
                  <a:lnTo>
                    <a:pt x="357" y="149"/>
                  </a:lnTo>
                  <a:lnTo>
                    <a:pt x="357" y="148"/>
                  </a:lnTo>
                  <a:lnTo>
                    <a:pt x="356" y="143"/>
                  </a:lnTo>
                  <a:lnTo>
                    <a:pt x="354" y="140"/>
                  </a:lnTo>
                  <a:lnTo>
                    <a:pt x="354" y="138"/>
                  </a:lnTo>
                  <a:lnTo>
                    <a:pt x="354" y="138"/>
                  </a:lnTo>
                  <a:lnTo>
                    <a:pt x="353" y="135"/>
                  </a:lnTo>
                  <a:lnTo>
                    <a:pt x="350" y="131"/>
                  </a:lnTo>
                  <a:lnTo>
                    <a:pt x="349" y="131"/>
                  </a:lnTo>
                  <a:lnTo>
                    <a:pt x="349" y="131"/>
                  </a:lnTo>
                  <a:lnTo>
                    <a:pt x="347" y="128"/>
                  </a:lnTo>
                  <a:lnTo>
                    <a:pt x="343" y="125"/>
                  </a:lnTo>
                  <a:lnTo>
                    <a:pt x="344" y="122"/>
                  </a:lnTo>
                  <a:lnTo>
                    <a:pt x="347" y="117"/>
                  </a:lnTo>
                  <a:lnTo>
                    <a:pt x="351" y="100"/>
                  </a:lnTo>
                  <a:lnTo>
                    <a:pt x="355" y="84"/>
                  </a:lnTo>
                  <a:lnTo>
                    <a:pt x="355" y="77"/>
                  </a:lnTo>
                  <a:lnTo>
                    <a:pt x="355" y="69"/>
                  </a:lnTo>
                  <a:lnTo>
                    <a:pt x="354" y="61"/>
                  </a:lnTo>
                  <a:lnTo>
                    <a:pt x="353" y="54"/>
                  </a:lnTo>
                  <a:lnTo>
                    <a:pt x="350" y="47"/>
                  </a:lnTo>
                  <a:lnTo>
                    <a:pt x="347" y="40"/>
                  </a:lnTo>
                  <a:lnTo>
                    <a:pt x="342" y="34"/>
                  </a:lnTo>
                  <a:lnTo>
                    <a:pt x="336" y="28"/>
                  </a:lnTo>
                  <a:lnTo>
                    <a:pt x="330" y="22"/>
                  </a:lnTo>
                  <a:lnTo>
                    <a:pt x="323" y="17"/>
                  </a:lnTo>
                  <a:lnTo>
                    <a:pt x="314" y="12"/>
                  </a:lnTo>
                  <a:lnTo>
                    <a:pt x="305" y="9"/>
                  </a:lnTo>
                  <a:lnTo>
                    <a:pt x="305" y="9"/>
                  </a:lnTo>
                  <a:lnTo>
                    <a:pt x="305" y="9"/>
                  </a:lnTo>
                  <a:lnTo>
                    <a:pt x="295" y="6"/>
                  </a:lnTo>
                  <a:lnTo>
                    <a:pt x="286" y="4"/>
                  </a:lnTo>
                  <a:lnTo>
                    <a:pt x="276" y="2"/>
                  </a:lnTo>
                  <a:lnTo>
                    <a:pt x="267" y="0"/>
                  </a:lnTo>
                  <a:lnTo>
                    <a:pt x="267" y="0"/>
                  </a:lnTo>
                  <a:lnTo>
                    <a:pt x="267" y="0"/>
                  </a:lnTo>
                  <a:lnTo>
                    <a:pt x="263" y="0"/>
                  </a:lnTo>
                  <a:lnTo>
                    <a:pt x="260" y="0"/>
                  </a:lnTo>
                  <a:lnTo>
                    <a:pt x="255" y="0"/>
                  </a:lnTo>
                  <a:lnTo>
                    <a:pt x="251" y="0"/>
                  </a:lnTo>
                  <a:lnTo>
                    <a:pt x="244" y="0"/>
                  </a:lnTo>
                  <a:lnTo>
                    <a:pt x="237" y="0"/>
                  </a:lnTo>
                  <a:lnTo>
                    <a:pt x="235" y="0"/>
                  </a:lnTo>
                  <a:lnTo>
                    <a:pt x="232" y="2"/>
                  </a:lnTo>
                  <a:lnTo>
                    <a:pt x="229" y="2"/>
                  </a:lnTo>
                  <a:lnTo>
                    <a:pt x="224" y="3"/>
                  </a:lnTo>
                  <a:lnTo>
                    <a:pt x="220" y="3"/>
                  </a:lnTo>
                  <a:lnTo>
                    <a:pt x="217" y="4"/>
                  </a:lnTo>
                  <a:lnTo>
                    <a:pt x="215" y="4"/>
                  </a:lnTo>
                  <a:lnTo>
                    <a:pt x="212" y="5"/>
                  </a:lnTo>
                  <a:lnTo>
                    <a:pt x="207" y="6"/>
                  </a:lnTo>
                  <a:lnTo>
                    <a:pt x="203" y="8"/>
                  </a:lnTo>
                  <a:lnTo>
                    <a:pt x="199" y="9"/>
                  </a:lnTo>
                  <a:lnTo>
                    <a:pt x="195" y="10"/>
                  </a:lnTo>
                  <a:lnTo>
                    <a:pt x="193" y="10"/>
                  </a:lnTo>
                  <a:lnTo>
                    <a:pt x="192" y="11"/>
                  </a:lnTo>
                  <a:lnTo>
                    <a:pt x="181" y="16"/>
                  </a:lnTo>
                  <a:lnTo>
                    <a:pt x="172" y="23"/>
                  </a:lnTo>
                  <a:lnTo>
                    <a:pt x="163" y="30"/>
                  </a:lnTo>
                  <a:lnTo>
                    <a:pt x="157" y="38"/>
                  </a:lnTo>
                  <a:lnTo>
                    <a:pt x="157" y="38"/>
                  </a:lnTo>
                  <a:lnTo>
                    <a:pt x="156" y="38"/>
                  </a:lnTo>
                  <a:lnTo>
                    <a:pt x="155" y="42"/>
                  </a:lnTo>
                  <a:lnTo>
                    <a:pt x="154" y="44"/>
                  </a:lnTo>
                  <a:lnTo>
                    <a:pt x="150" y="44"/>
                  </a:lnTo>
                  <a:lnTo>
                    <a:pt x="148" y="44"/>
                  </a:lnTo>
                  <a:lnTo>
                    <a:pt x="143" y="44"/>
                  </a:lnTo>
                  <a:lnTo>
                    <a:pt x="140" y="46"/>
                  </a:lnTo>
                  <a:lnTo>
                    <a:pt x="138" y="46"/>
                  </a:lnTo>
                  <a:lnTo>
                    <a:pt x="137" y="46"/>
                  </a:lnTo>
                  <a:lnTo>
                    <a:pt x="135" y="47"/>
                  </a:lnTo>
                  <a:lnTo>
                    <a:pt x="131" y="48"/>
                  </a:lnTo>
                  <a:lnTo>
                    <a:pt x="131" y="48"/>
                  </a:lnTo>
                  <a:lnTo>
                    <a:pt x="130" y="49"/>
                  </a:lnTo>
                  <a:lnTo>
                    <a:pt x="128" y="50"/>
                  </a:lnTo>
                  <a:lnTo>
                    <a:pt x="126" y="53"/>
                  </a:lnTo>
                  <a:lnTo>
                    <a:pt x="125" y="53"/>
                  </a:lnTo>
                  <a:lnTo>
                    <a:pt x="125" y="53"/>
                  </a:lnTo>
                  <a:lnTo>
                    <a:pt x="124" y="55"/>
                  </a:lnTo>
                  <a:lnTo>
                    <a:pt x="123" y="56"/>
                  </a:lnTo>
                  <a:lnTo>
                    <a:pt x="121" y="60"/>
                  </a:lnTo>
                  <a:lnTo>
                    <a:pt x="119" y="63"/>
                  </a:lnTo>
                  <a:lnTo>
                    <a:pt x="119" y="65"/>
                  </a:lnTo>
                  <a:lnTo>
                    <a:pt x="118" y="66"/>
                  </a:lnTo>
                  <a:lnTo>
                    <a:pt x="118" y="68"/>
                  </a:lnTo>
                  <a:lnTo>
                    <a:pt x="118" y="71"/>
                  </a:lnTo>
                  <a:lnTo>
                    <a:pt x="118" y="73"/>
                  </a:lnTo>
                  <a:lnTo>
                    <a:pt x="118" y="75"/>
                  </a:lnTo>
                  <a:lnTo>
                    <a:pt x="118" y="77"/>
                  </a:lnTo>
                  <a:lnTo>
                    <a:pt x="118" y="79"/>
                  </a:lnTo>
                  <a:lnTo>
                    <a:pt x="118" y="81"/>
                  </a:lnTo>
                  <a:lnTo>
                    <a:pt x="118" y="84"/>
                  </a:lnTo>
                  <a:lnTo>
                    <a:pt x="119" y="85"/>
                  </a:lnTo>
                  <a:lnTo>
                    <a:pt x="119" y="87"/>
                  </a:lnTo>
                  <a:lnTo>
                    <a:pt x="119" y="90"/>
                  </a:lnTo>
                  <a:lnTo>
                    <a:pt x="121" y="92"/>
                  </a:lnTo>
                  <a:lnTo>
                    <a:pt x="121" y="94"/>
                  </a:lnTo>
                  <a:lnTo>
                    <a:pt x="122" y="96"/>
                  </a:lnTo>
                  <a:lnTo>
                    <a:pt x="122" y="98"/>
                  </a:lnTo>
                  <a:lnTo>
                    <a:pt x="123" y="100"/>
                  </a:lnTo>
                  <a:lnTo>
                    <a:pt x="124" y="103"/>
                  </a:lnTo>
                  <a:lnTo>
                    <a:pt x="125" y="106"/>
                  </a:lnTo>
                  <a:lnTo>
                    <a:pt x="125" y="107"/>
                  </a:lnTo>
                  <a:lnTo>
                    <a:pt x="125" y="109"/>
                  </a:lnTo>
                  <a:lnTo>
                    <a:pt x="129" y="117"/>
                  </a:lnTo>
                  <a:lnTo>
                    <a:pt x="132" y="125"/>
                  </a:lnTo>
                  <a:lnTo>
                    <a:pt x="132" y="125"/>
                  </a:lnTo>
                  <a:lnTo>
                    <a:pt x="132" y="125"/>
                  </a:lnTo>
                  <a:lnTo>
                    <a:pt x="126" y="130"/>
                  </a:lnTo>
                  <a:lnTo>
                    <a:pt x="122" y="136"/>
                  </a:lnTo>
                  <a:lnTo>
                    <a:pt x="118" y="142"/>
                  </a:lnTo>
                  <a:lnTo>
                    <a:pt x="116" y="148"/>
                  </a:lnTo>
                  <a:lnTo>
                    <a:pt x="115" y="155"/>
                  </a:lnTo>
                  <a:lnTo>
                    <a:pt x="115" y="163"/>
                  </a:lnTo>
                  <a:lnTo>
                    <a:pt x="115" y="168"/>
                  </a:lnTo>
                  <a:lnTo>
                    <a:pt x="115" y="174"/>
                  </a:lnTo>
                  <a:lnTo>
                    <a:pt x="116" y="175"/>
                  </a:lnTo>
                  <a:lnTo>
                    <a:pt x="116" y="175"/>
                  </a:lnTo>
                  <a:lnTo>
                    <a:pt x="117" y="180"/>
                  </a:lnTo>
                  <a:lnTo>
                    <a:pt x="118" y="185"/>
                  </a:lnTo>
                  <a:lnTo>
                    <a:pt x="119" y="186"/>
                  </a:lnTo>
                  <a:lnTo>
                    <a:pt x="119" y="187"/>
                  </a:lnTo>
                  <a:lnTo>
                    <a:pt x="122" y="190"/>
                  </a:lnTo>
                  <a:lnTo>
                    <a:pt x="124" y="193"/>
                  </a:lnTo>
                  <a:lnTo>
                    <a:pt x="125" y="194"/>
                  </a:lnTo>
                  <a:lnTo>
                    <a:pt x="125" y="195"/>
                  </a:lnTo>
                  <a:lnTo>
                    <a:pt x="128" y="198"/>
                  </a:lnTo>
                  <a:lnTo>
                    <a:pt x="130" y="199"/>
                  </a:lnTo>
                  <a:lnTo>
                    <a:pt x="134" y="201"/>
                  </a:lnTo>
                  <a:lnTo>
                    <a:pt x="137" y="203"/>
                  </a:lnTo>
                  <a:lnTo>
                    <a:pt x="137" y="210"/>
                  </a:lnTo>
                  <a:lnTo>
                    <a:pt x="138" y="216"/>
                  </a:lnTo>
                  <a:lnTo>
                    <a:pt x="138" y="218"/>
                  </a:lnTo>
                  <a:lnTo>
                    <a:pt x="138" y="220"/>
                  </a:lnTo>
                  <a:lnTo>
                    <a:pt x="141" y="231"/>
                  </a:lnTo>
                  <a:lnTo>
                    <a:pt x="144" y="242"/>
                  </a:lnTo>
                  <a:lnTo>
                    <a:pt x="148" y="250"/>
                  </a:lnTo>
                  <a:lnTo>
                    <a:pt x="151" y="257"/>
                  </a:lnTo>
                  <a:lnTo>
                    <a:pt x="156" y="263"/>
                  </a:lnTo>
                  <a:lnTo>
                    <a:pt x="161" y="268"/>
                  </a:lnTo>
                  <a:lnTo>
                    <a:pt x="165" y="272"/>
                  </a:lnTo>
                  <a:lnTo>
                    <a:pt x="168" y="275"/>
                  </a:lnTo>
                  <a:lnTo>
                    <a:pt x="168" y="281"/>
                  </a:lnTo>
                  <a:lnTo>
                    <a:pt x="168" y="312"/>
                  </a:lnTo>
                  <a:lnTo>
                    <a:pt x="168" y="319"/>
                  </a:lnTo>
                  <a:lnTo>
                    <a:pt x="142" y="331"/>
                  </a:lnTo>
                  <a:lnTo>
                    <a:pt x="115" y="344"/>
                  </a:lnTo>
                  <a:lnTo>
                    <a:pt x="87" y="357"/>
                  </a:lnTo>
                  <a:lnTo>
                    <a:pt x="62" y="370"/>
                  </a:lnTo>
                  <a:lnTo>
                    <a:pt x="47" y="380"/>
                  </a:lnTo>
                  <a:lnTo>
                    <a:pt x="34" y="388"/>
                  </a:lnTo>
                  <a:lnTo>
                    <a:pt x="19" y="399"/>
                  </a:lnTo>
                  <a:lnTo>
                    <a:pt x="9" y="408"/>
                  </a:lnTo>
                  <a:lnTo>
                    <a:pt x="5" y="413"/>
                  </a:lnTo>
                  <a:lnTo>
                    <a:pt x="3" y="417"/>
                  </a:lnTo>
                  <a:lnTo>
                    <a:pt x="2" y="420"/>
                  </a:lnTo>
                  <a:lnTo>
                    <a:pt x="0" y="424"/>
                  </a:lnTo>
                  <a:lnTo>
                    <a:pt x="0" y="495"/>
                  </a:lnTo>
                  <a:lnTo>
                    <a:pt x="2" y="500"/>
                  </a:lnTo>
                  <a:lnTo>
                    <a:pt x="4" y="504"/>
                  </a:lnTo>
                  <a:lnTo>
                    <a:pt x="8" y="506"/>
                  </a:lnTo>
                  <a:lnTo>
                    <a:pt x="12" y="507"/>
                  </a:lnTo>
                  <a:lnTo>
                    <a:pt x="468" y="507"/>
                  </a:lnTo>
                  <a:lnTo>
                    <a:pt x="473" y="506"/>
                  </a:lnTo>
                  <a:lnTo>
                    <a:pt x="476" y="504"/>
                  </a:lnTo>
                  <a:lnTo>
                    <a:pt x="479" y="500"/>
                  </a:lnTo>
                  <a:lnTo>
                    <a:pt x="480" y="495"/>
                  </a:lnTo>
                  <a:lnTo>
                    <a:pt x="480" y="424"/>
                  </a:lnTo>
                  <a:lnTo>
                    <a:pt x="480" y="420"/>
                  </a:lnTo>
                  <a:lnTo>
                    <a:pt x="477" y="417"/>
                  </a:lnTo>
                  <a:lnTo>
                    <a:pt x="475" y="413"/>
                  </a:lnTo>
                  <a:lnTo>
                    <a:pt x="471" y="408"/>
                  </a:lnTo>
                  <a:lnTo>
                    <a:pt x="462" y="399"/>
                  </a:lnTo>
                  <a:lnTo>
                    <a:pt x="446" y="388"/>
                  </a:lnTo>
                  <a:close/>
                </a:path>
              </a:pathLst>
            </a:custGeom>
            <a:solidFill>
              <a:srgbClr val="535832"/>
            </a:solidFill>
            <a:ln w="9525">
              <a:noFill/>
              <a:round/>
              <a:headEnd/>
              <a:tailEnd/>
            </a:ln>
          </p:spPr>
          <p:txBody>
            <a:bodyPr vert="horz" wrap="square" lIns="91440" tIns="45720" rIns="91440" bIns="45720" numCol="1" anchor="t" anchorCtr="0" compatLnSpc="1">
              <a:prstTxWarp prst="textNoShape">
                <a:avLst/>
              </a:prstTxWarp>
            </a:bodyPr>
            <a:lstStyle/>
            <a:p>
              <a:pPr algn="r" rtl="1"/>
              <a:endParaRPr lang="en-US" dirty="0">
                <a:solidFill>
                  <a:schemeClr val="tx1">
                    <a:lumMod val="75000"/>
                    <a:lumOff val="25000"/>
                  </a:schemeClr>
                </a:solidFill>
              </a:endParaRPr>
            </a:p>
          </p:txBody>
        </p:sp>
      </p:grpSp>
      <p:grpSp>
        <p:nvGrpSpPr>
          <p:cNvPr id="53" name="Group 52" descr="Icon of books. ">
            <a:extLst>
              <a:ext uri="{FF2B5EF4-FFF2-40B4-BE49-F238E27FC236}">
                <a16:creationId xmlns:a16="http://schemas.microsoft.com/office/drawing/2014/main" id="{8567F01D-3435-4405-B8A9-9C2446E042DD}"/>
              </a:ext>
            </a:extLst>
          </p:cNvPr>
          <p:cNvGrpSpPr/>
          <p:nvPr/>
        </p:nvGrpSpPr>
        <p:grpSpPr>
          <a:xfrm>
            <a:off x="5571346" y="2901918"/>
            <a:ext cx="344413" cy="382447"/>
            <a:chOff x="2608263" y="1920875"/>
            <a:chExt cx="258763" cy="287338"/>
          </a:xfrm>
          <a:solidFill>
            <a:srgbClr val="BB9133"/>
          </a:solidFill>
        </p:grpSpPr>
        <p:sp>
          <p:nvSpPr>
            <p:cNvPr id="54" name="Rectangle 705">
              <a:extLst>
                <a:ext uri="{FF2B5EF4-FFF2-40B4-BE49-F238E27FC236}">
                  <a16:creationId xmlns:a16="http://schemas.microsoft.com/office/drawing/2014/main" id="{D0A6A593-47E4-4B49-AA6D-52F8874CB4E1}"/>
                </a:ext>
              </a:extLst>
            </p:cNvPr>
            <p:cNvSpPr>
              <a:spLocks noChangeArrowheads="1"/>
            </p:cNvSpPr>
            <p:nvPr/>
          </p:nvSpPr>
          <p:spPr bwMode="auto">
            <a:xfrm>
              <a:off x="2808288" y="2122488"/>
              <a:ext cx="58738"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r" rtl="1"/>
              <a:endParaRPr lang="en-US" dirty="0">
                <a:solidFill>
                  <a:schemeClr val="tx1">
                    <a:lumMod val="75000"/>
                    <a:lumOff val="25000"/>
                  </a:schemeClr>
                </a:solidFill>
              </a:endParaRPr>
            </a:p>
          </p:txBody>
        </p:sp>
        <p:sp>
          <p:nvSpPr>
            <p:cNvPr id="55" name="Freeform 706">
              <a:extLst>
                <a:ext uri="{FF2B5EF4-FFF2-40B4-BE49-F238E27FC236}">
                  <a16:creationId xmlns:a16="http://schemas.microsoft.com/office/drawing/2014/main" id="{B6E4140A-62C5-4AC5-9815-F2E1EC98F9F6}"/>
                </a:ext>
              </a:extLst>
            </p:cNvPr>
            <p:cNvSpPr>
              <a:spLocks/>
            </p:cNvSpPr>
            <p:nvPr/>
          </p:nvSpPr>
          <p:spPr bwMode="auto">
            <a:xfrm>
              <a:off x="2808288" y="1920875"/>
              <a:ext cx="58738" cy="192088"/>
            </a:xfrm>
            <a:custGeom>
              <a:avLst/>
              <a:gdLst>
                <a:gd name="T0" fmla="*/ 163 w 181"/>
                <a:gd name="T1" fmla="*/ 0 h 602"/>
                <a:gd name="T2" fmla="*/ 158 w 181"/>
                <a:gd name="T3" fmla="*/ 3 h 602"/>
                <a:gd name="T4" fmla="*/ 154 w 181"/>
                <a:gd name="T5" fmla="*/ 7 h 602"/>
                <a:gd name="T6" fmla="*/ 151 w 181"/>
                <a:gd name="T7" fmla="*/ 12 h 602"/>
                <a:gd name="T8" fmla="*/ 151 w 181"/>
                <a:gd name="T9" fmla="*/ 211 h 602"/>
                <a:gd name="T10" fmla="*/ 150 w 181"/>
                <a:gd name="T11" fmla="*/ 222 h 602"/>
                <a:gd name="T12" fmla="*/ 146 w 181"/>
                <a:gd name="T13" fmla="*/ 234 h 602"/>
                <a:gd name="T14" fmla="*/ 141 w 181"/>
                <a:gd name="T15" fmla="*/ 245 h 602"/>
                <a:gd name="T16" fmla="*/ 133 w 181"/>
                <a:gd name="T17" fmla="*/ 254 h 602"/>
                <a:gd name="T18" fmla="*/ 125 w 181"/>
                <a:gd name="T19" fmla="*/ 261 h 602"/>
                <a:gd name="T20" fmla="*/ 114 w 181"/>
                <a:gd name="T21" fmla="*/ 266 h 602"/>
                <a:gd name="T22" fmla="*/ 103 w 181"/>
                <a:gd name="T23" fmla="*/ 270 h 602"/>
                <a:gd name="T24" fmla="*/ 91 w 181"/>
                <a:gd name="T25" fmla="*/ 271 h 602"/>
                <a:gd name="T26" fmla="*/ 78 w 181"/>
                <a:gd name="T27" fmla="*/ 270 h 602"/>
                <a:gd name="T28" fmla="*/ 68 w 181"/>
                <a:gd name="T29" fmla="*/ 266 h 602"/>
                <a:gd name="T30" fmla="*/ 57 w 181"/>
                <a:gd name="T31" fmla="*/ 261 h 602"/>
                <a:gd name="T32" fmla="*/ 48 w 181"/>
                <a:gd name="T33" fmla="*/ 254 h 602"/>
                <a:gd name="T34" fmla="*/ 41 w 181"/>
                <a:gd name="T35" fmla="*/ 245 h 602"/>
                <a:gd name="T36" fmla="*/ 36 w 181"/>
                <a:gd name="T37" fmla="*/ 234 h 602"/>
                <a:gd name="T38" fmla="*/ 32 w 181"/>
                <a:gd name="T39" fmla="*/ 224 h 602"/>
                <a:gd name="T40" fmla="*/ 30 w 181"/>
                <a:gd name="T41" fmla="*/ 211 h 602"/>
                <a:gd name="T42" fmla="*/ 30 w 181"/>
                <a:gd name="T43" fmla="*/ 12 h 602"/>
                <a:gd name="T44" fmla="*/ 28 w 181"/>
                <a:gd name="T45" fmla="*/ 7 h 602"/>
                <a:gd name="T46" fmla="*/ 24 w 181"/>
                <a:gd name="T47" fmla="*/ 3 h 602"/>
                <a:gd name="T48" fmla="*/ 18 w 181"/>
                <a:gd name="T49" fmla="*/ 0 h 602"/>
                <a:gd name="T50" fmla="*/ 13 w 181"/>
                <a:gd name="T51" fmla="*/ 0 h 602"/>
                <a:gd name="T52" fmla="*/ 8 w 181"/>
                <a:gd name="T53" fmla="*/ 3 h 602"/>
                <a:gd name="T54" fmla="*/ 3 w 181"/>
                <a:gd name="T55" fmla="*/ 7 h 602"/>
                <a:gd name="T56" fmla="*/ 1 w 181"/>
                <a:gd name="T57" fmla="*/ 12 h 602"/>
                <a:gd name="T58" fmla="*/ 0 w 181"/>
                <a:gd name="T59" fmla="*/ 211 h 602"/>
                <a:gd name="T60" fmla="*/ 181 w 181"/>
                <a:gd name="T61" fmla="*/ 602 h 602"/>
                <a:gd name="T62" fmla="*/ 181 w 181"/>
                <a:gd name="T63" fmla="*/ 15 h 602"/>
                <a:gd name="T64" fmla="*/ 180 w 181"/>
                <a:gd name="T65" fmla="*/ 9 h 602"/>
                <a:gd name="T66" fmla="*/ 177 w 181"/>
                <a:gd name="T67" fmla="*/ 5 h 602"/>
                <a:gd name="T68" fmla="*/ 172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3" y="0"/>
                  </a:lnTo>
                  <a:lnTo>
                    <a:pt x="160" y="2"/>
                  </a:lnTo>
                  <a:lnTo>
                    <a:pt x="158" y="3"/>
                  </a:lnTo>
                  <a:lnTo>
                    <a:pt x="156" y="5"/>
                  </a:lnTo>
                  <a:lnTo>
                    <a:pt x="154" y="7"/>
                  </a:lnTo>
                  <a:lnTo>
                    <a:pt x="152" y="9"/>
                  </a:lnTo>
                  <a:lnTo>
                    <a:pt x="151" y="12"/>
                  </a:lnTo>
                  <a:lnTo>
                    <a:pt x="151" y="15"/>
                  </a:lnTo>
                  <a:lnTo>
                    <a:pt x="151" y="211"/>
                  </a:lnTo>
                  <a:lnTo>
                    <a:pt x="150" y="217"/>
                  </a:lnTo>
                  <a:lnTo>
                    <a:pt x="150" y="222"/>
                  </a:lnTo>
                  <a:lnTo>
                    <a:pt x="148" y="229"/>
                  </a:lnTo>
                  <a:lnTo>
                    <a:pt x="146" y="234"/>
                  </a:lnTo>
                  <a:lnTo>
                    <a:pt x="144" y="240"/>
                  </a:lnTo>
                  <a:lnTo>
                    <a:pt x="141" y="245"/>
                  </a:lnTo>
                  <a:lnTo>
                    <a:pt x="137" y="249"/>
                  </a:lnTo>
                  <a:lnTo>
                    <a:pt x="133" y="254"/>
                  </a:lnTo>
                  <a:lnTo>
                    <a:pt x="129" y="258"/>
                  </a:lnTo>
                  <a:lnTo>
                    <a:pt x="125" y="261"/>
                  </a:lnTo>
                  <a:lnTo>
                    <a:pt x="119" y="264"/>
                  </a:lnTo>
                  <a:lnTo>
                    <a:pt x="114" y="266"/>
                  </a:lnTo>
                  <a:lnTo>
                    <a:pt x="108" y="269"/>
                  </a:lnTo>
                  <a:lnTo>
                    <a:pt x="103" y="270"/>
                  </a:lnTo>
                  <a:lnTo>
                    <a:pt x="97" y="271"/>
                  </a:lnTo>
                  <a:lnTo>
                    <a:pt x="91" y="271"/>
                  </a:lnTo>
                  <a:lnTo>
                    <a:pt x="85" y="271"/>
                  </a:lnTo>
                  <a:lnTo>
                    <a:pt x="78" y="270"/>
                  </a:lnTo>
                  <a:lnTo>
                    <a:pt x="73" y="269"/>
                  </a:lnTo>
                  <a:lnTo>
                    <a:pt x="68" y="266"/>
                  </a:lnTo>
                  <a:lnTo>
                    <a:pt x="62" y="264"/>
                  </a:lnTo>
                  <a:lnTo>
                    <a:pt x="57" y="261"/>
                  </a:lnTo>
                  <a:lnTo>
                    <a:pt x="53" y="258"/>
                  </a:lnTo>
                  <a:lnTo>
                    <a:pt x="48" y="254"/>
                  </a:lnTo>
                  <a:lnTo>
                    <a:pt x="44" y="249"/>
                  </a:lnTo>
                  <a:lnTo>
                    <a:pt x="41" y="245"/>
                  </a:lnTo>
                  <a:lnTo>
                    <a:pt x="38" y="240"/>
                  </a:lnTo>
                  <a:lnTo>
                    <a:pt x="36" y="234"/>
                  </a:lnTo>
                  <a:lnTo>
                    <a:pt x="33" y="229"/>
                  </a:lnTo>
                  <a:lnTo>
                    <a:pt x="32" y="224"/>
                  </a:lnTo>
                  <a:lnTo>
                    <a:pt x="31" y="217"/>
                  </a:lnTo>
                  <a:lnTo>
                    <a:pt x="30" y="211"/>
                  </a:lnTo>
                  <a:lnTo>
                    <a:pt x="30" y="15"/>
                  </a:lnTo>
                  <a:lnTo>
                    <a:pt x="30" y="12"/>
                  </a:lnTo>
                  <a:lnTo>
                    <a:pt x="29" y="9"/>
                  </a:lnTo>
                  <a:lnTo>
                    <a:pt x="28" y="7"/>
                  </a:lnTo>
                  <a:lnTo>
                    <a:pt x="26" y="5"/>
                  </a:lnTo>
                  <a:lnTo>
                    <a:pt x="24" y="3"/>
                  </a:lnTo>
                  <a:lnTo>
                    <a:pt x="22" y="2"/>
                  </a:lnTo>
                  <a:lnTo>
                    <a:pt x="18" y="0"/>
                  </a:lnTo>
                  <a:lnTo>
                    <a:pt x="15" y="0"/>
                  </a:lnTo>
                  <a:lnTo>
                    <a:pt x="13" y="0"/>
                  </a:lnTo>
                  <a:lnTo>
                    <a:pt x="10" y="2"/>
                  </a:lnTo>
                  <a:lnTo>
                    <a:pt x="8" y="3"/>
                  </a:lnTo>
                  <a:lnTo>
                    <a:pt x="6" y="5"/>
                  </a:lnTo>
                  <a:lnTo>
                    <a:pt x="3" y="7"/>
                  </a:lnTo>
                  <a:lnTo>
                    <a:pt x="1" y="9"/>
                  </a:lnTo>
                  <a:lnTo>
                    <a:pt x="1" y="12"/>
                  </a:lnTo>
                  <a:lnTo>
                    <a:pt x="0" y="15"/>
                  </a:lnTo>
                  <a:lnTo>
                    <a:pt x="0" y="211"/>
                  </a:lnTo>
                  <a:lnTo>
                    <a:pt x="0" y="602"/>
                  </a:lnTo>
                  <a:lnTo>
                    <a:pt x="181" y="602"/>
                  </a:lnTo>
                  <a:lnTo>
                    <a:pt x="181" y="211"/>
                  </a:lnTo>
                  <a:lnTo>
                    <a:pt x="181" y="15"/>
                  </a:lnTo>
                  <a:lnTo>
                    <a:pt x="181" y="12"/>
                  </a:lnTo>
                  <a:lnTo>
                    <a:pt x="180" y="9"/>
                  </a:lnTo>
                  <a:lnTo>
                    <a:pt x="178" y="7"/>
                  </a:lnTo>
                  <a:lnTo>
                    <a:pt x="177" y="5"/>
                  </a:lnTo>
                  <a:lnTo>
                    <a:pt x="175" y="3"/>
                  </a:lnTo>
                  <a:lnTo>
                    <a:pt x="172" y="2"/>
                  </a:lnTo>
                  <a:lnTo>
                    <a:pt x="170"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r" rtl="1"/>
              <a:endParaRPr lang="en-US" dirty="0">
                <a:solidFill>
                  <a:schemeClr val="tx1">
                    <a:lumMod val="75000"/>
                    <a:lumOff val="25000"/>
                  </a:schemeClr>
                </a:solidFill>
              </a:endParaRPr>
            </a:p>
          </p:txBody>
        </p:sp>
        <p:sp>
          <p:nvSpPr>
            <p:cNvPr id="56" name="Freeform 707">
              <a:extLst>
                <a:ext uri="{FF2B5EF4-FFF2-40B4-BE49-F238E27FC236}">
                  <a16:creationId xmlns:a16="http://schemas.microsoft.com/office/drawing/2014/main" id="{2BB05B54-8B23-444D-95F1-028389DEF5DE}"/>
                </a:ext>
              </a:extLst>
            </p:cNvPr>
            <p:cNvSpPr>
              <a:spLocks/>
            </p:cNvSpPr>
            <p:nvPr/>
          </p:nvSpPr>
          <p:spPr bwMode="auto">
            <a:xfrm>
              <a:off x="2808288" y="2151063"/>
              <a:ext cx="58738" cy="57150"/>
            </a:xfrm>
            <a:custGeom>
              <a:avLst/>
              <a:gdLst>
                <a:gd name="T0" fmla="*/ 0 w 181"/>
                <a:gd name="T1" fmla="*/ 91 h 182"/>
                <a:gd name="T2" fmla="*/ 1 w 181"/>
                <a:gd name="T3" fmla="*/ 100 h 182"/>
                <a:gd name="T4" fmla="*/ 2 w 181"/>
                <a:gd name="T5" fmla="*/ 110 h 182"/>
                <a:gd name="T6" fmla="*/ 4 w 181"/>
                <a:gd name="T7" fmla="*/ 118 h 182"/>
                <a:gd name="T8" fmla="*/ 8 w 181"/>
                <a:gd name="T9" fmla="*/ 126 h 182"/>
                <a:gd name="T10" fmla="*/ 12 w 181"/>
                <a:gd name="T11" fmla="*/ 134 h 182"/>
                <a:gd name="T12" fmla="*/ 16 w 181"/>
                <a:gd name="T13" fmla="*/ 142 h 182"/>
                <a:gd name="T14" fmla="*/ 22 w 181"/>
                <a:gd name="T15" fmla="*/ 148 h 182"/>
                <a:gd name="T16" fmla="*/ 27 w 181"/>
                <a:gd name="T17" fmla="*/ 155 h 182"/>
                <a:gd name="T18" fmla="*/ 33 w 181"/>
                <a:gd name="T19" fmla="*/ 161 h 182"/>
                <a:gd name="T20" fmla="*/ 41 w 181"/>
                <a:gd name="T21" fmla="*/ 165 h 182"/>
                <a:gd name="T22" fmla="*/ 47 w 181"/>
                <a:gd name="T23" fmla="*/ 171 h 182"/>
                <a:gd name="T24" fmla="*/ 56 w 181"/>
                <a:gd name="T25" fmla="*/ 174 h 182"/>
                <a:gd name="T26" fmla="*/ 65 w 181"/>
                <a:gd name="T27" fmla="*/ 177 h 182"/>
                <a:gd name="T28" fmla="*/ 73 w 181"/>
                <a:gd name="T29" fmla="*/ 179 h 182"/>
                <a:gd name="T30" fmla="*/ 82 w 181"/>
                <a:gd name="T31" fmla="*/ 181 h 182"/>
                <a:gd name="T32" fmla="*/ 91 w 181"/>
                <a:gd name="T33" fmla="*/ 182 h 182"/>
                <a:gd name="T34" fmla="*/ 100 w 181"/>
                <a:gd name="T35" fmla="*/ 181 h 182"/>
                <a:gd name="T36" fmla="*/ 110 w 181"/>
                <a:gd name="T37" fmla="*/ 179 h 182"/>
                <a:gd name="T38" fmla="*/ 118 w 181"/>
                <a:gd name="T39" fmla="*/ 177 h 182"/>
                <a:gd name="T40" fmla="*/ 126 w 181"/>
                <a:gd name="T41" fmla="*/ 174 h 182"/>
                <a:gd name="T42" fmla="*/ 134 w 181"/>
                <a:gd name="T43" fmla="*/ 171 h 182"/>
                <a:gd name="T44" fmla="*/ 142 w 181"/>
                <a:gd name="T45" fmla="*/ 165 h 182"/>
                <a:gd name="T46" fmla="*/ 148 w 181"/>
                <a:gd name="T47" fmla="*/ 161 h 182"/>
                <a:gd name="T48" fmla="*/ 155 w 181"/>
                <a:gd name="T49" fmla="*/ 155 h 182"/>
                <a:gd name="T50" fmla="*/ 161 w 181"/>
                <a:gd name="T51" fmla="*/ 148 h 182"/>
                <a:gd name="T52" fmla="*/ 165 w 181"/>
                <a:gd name="T53" fmla="*/ 142 h 182"/>
                <a:gd name="T54" fmla="*/ 171 w 181"/>
                <a:gd name="T55" fmla="*/ 134 h 182"/>
                <a:gd name="T56" fmla="*/ 174 w 181"/>
                <a:gd name="T57" fmla="*/ 126 h 182"/>
                <a:gd name="T58" fmla="*/ 177 w 181"/>
                <a:gd name="T59" fmla="*/ 118 h 182"/>
                <a:gd name="T60" fmla="*/ 179 w 181"/>
                <a:gd name="T61" fmla="*/ 110 h 182"/>
                <a:gd name="T62" fmla="*/ 180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1" y="100"/>
                  </a:lnTo>
                  <a:lnTo>
                    <a:pt x="2" y="110"/>
                  </a:lnTo>
                  <a:lnTo>
                    <a:pt x="4" y="118"/>
                  </a:lnTo>
                  <a:lnTo>
                    <a:pt x="8" y="126"/>
                  </a:lnTo>
                  <a:lnTo>
                    <a:pt x="12" y="134"/>
                  </a:lnTo>
                  <a:lnTo>
                    <a:pt x="16" y="142"/>
                  </a:lnTo>
                  <a:lnTo>
                    <a:pt x="22" y="148"/>
                  </a:lnTo>
                  <a:lnTo>
                    <a:pt x="27" y="155"/>
                  </a:lnTo>
                  <a:lnTo>
                    <a:pt x="33" y="161"/>
                  </a:lnTo>
                  <a:lnTo>
                    <a:pt x="41" y="165"/>
                  </a:lnTo>
                  <a:lnTo>
                    <a:pt x="47" y="171"/>
                  </a:lnTo>
                  <a:lnTo>
                    <a:pt x="56" y="174"/>
                  </a:lnTo>
                  <a:lnTo>
                    <a:pt x="65" y="177"/>
                  </a:lnTo>
                  <a:lnTo>
                    <a:pt x="73" y="179"/>
                  </a:lnTo>
                  <a:lnTo>
                    <a:pt x="82" y="181"/>
                  </a:lnTo>
                  <a:lnTo>
                    <a:pt x="91" y="182"/>
                  </a:lnTo>
                  <a:lnTo>
                    <a:pt x="100" y="181"/>
                  </a:lnTo>
                  <a:lnTo>
                    <a:pt x="110" y="179"/>
                  </a:lnTo>
                  <a:lnTo>
                    <a:pt x="118" y="177"/>
                  </a:lnTo>
                  <a:lnTo>
                    <a:pt x="126" y="174"/>
                  </a:lnTo>
                  <a:lnTo>
                    <a:pt x="134" y="171"/>
                  </a:lnTo>
                  <a:lnTo>
                    <a:pt x="142" y="165"/>
                  </a:lnTo>
                  <a:lnTo>
                    <a:pt x="148" y="161"/>
                  </a:lnTo>
                  <a:lnTo>
                    <a:pt x="155" y="155"/>
                  </a:lnTo>
                  <a:lnTo>
                    <a:pt x="161" y="148"/>
                  </a:lnTo>
                  <a:lnTo>
                    <a:pt x="165" y="142"/>
                  </a:lnTo>
                  <a:lnTo>
                    <a:pt x="171" y="134"/>
                  </a:lnTo>
                  <a:lnTo>
                    <a:pt x="174" y="126"/>
                  </a:lnTo>
                  <a:lnTo>
                    <a:pt x="177" y="118"/>
                  </a:lnTo>
                  <a:lnTo>
                    <a:pt x="179" y="110"/>
                  </a:lnTo>
                  <a:lnTo>
                    <a:pt x="180"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r" rtl="1"/>
              <a:endParaRPr lang="en-US" dirty="0">
                <a:solidFill>
                  <a:schemeClr val="tx1">
                    <a:lumMod val="75000"/>
                    <a:lumOff val="25000"/>
                  </a:schemeClr>
                </a:solidFill>
              </a:endParaRPr>
            </a:p>
          </p:txBody>
        </p:sp>
        <p:sp>
          <p:nvSpPr>
            <p:cNvPr id="57" name="Freeform 708">
              <a:extLst>
                <a:ext uri="{FF2B5EF4-FFF2-40B4-BE49-F238E27FC236}">
                  <a16:creationId xmlns:a16="http://schemas.microsoft.com/office/drawing/2014/main" id="{FCD192F6-CF13-4B1C-AF7D-85317A2D8C92}"/>
                </a:ext>
              </a:extLst>
            </p:cNvPr>
            <p:cNvSpPr>
              <a:spLocks/>
            </p:cNvSpPr>
            <p:nvPr/>
          </p:nvSpPr>
          <p:spPr bwMode="auto">
            <a:xfrm>
              <a:off x="2833688" y="1930400"/>
              <a:ext cx="9525" cy="57150"/>
            </a:xfrm>
            <a:custGeom>
              <a:avLst/>
              <a:gdLst>
                <a:gd name="T0" fmla="*/ 15 w 30"/>
                <a:gd name="T1" fmla="*/ 181 h 181"/>
                <a:gd name="T2" fmla="*/ 17 w 30"/>
                <a:gd name="T3" fmla="*/ 181 h 181"/>
                <a:gd name="T4" fmla="*/ 21 w 30"/>
                <a:gd name="T5" fmla="*/ 180 h 181"/>
                <a:gd name="T6" fmla="*/ 23 w 30"/>
                <a:gd name="T7" fmla="*/ 179 h 181"/>
                <a:gd name="T8" fmla="*/ 26 w 30"/>
                <a:gd name="T9" fmla="*/ 176 h 181"/>
                <a:gd name="T10" fmla="*/ 27 w 30"/>
                <a:gd name="T11" fmla="*/ 174 h 181"/>
                <a:gd name="T12" fmla="*/ 29 w 30"/>
                <a:gd name="T13" fmla="*/ 172 h 181"/>
                <a:gd name="T14" fmla="*/ 29 w 30"/>
                <a:gd name="T15" fmla="*/ 169 h 181"/>
                <a:gd name="T16" fmla="*/ 30 w 30"/>
                <a:gd name="T17" fmla="*/ 166 h 181"/>
                <a:gd name="T18" fmla="*/ 30 w 30"/>
                <a:gd name="T19" fmla="*/ 16 h 181"/>
                <a:gd name="T20" fmla="*/ 29 w 30"/>
                <a:gd name="T21" fmla="*/ 12 h 181"/>
                <a:gd name="T22" fmla="*/ 29 w 30"/>
                <a:gd name="T23" fmla="*/ 9 h 181"/>
                <a:gd name="T24" fmla="*/ 27 w 30"/>
                <a:gd name="T25" fmla="*/ 7 h 181"/>
                <a:gd name="T26" fmla="*/ 26 w 30"/>
                <a:gd name="T27" fmla="*/ 5 h 181"/>
                <a:gd name="T28" fmla="*/ 23 w 30"/>
                <a:gd name="T29" fmla="*/ 3 h 181"/>
                <a:gd name="T30" fmla="*/ 21 w 30"/>
                <a:gd name="T31" fmla="*/ 2 h 181"/>
                <a:gd name="T32" fmla="*/ 17 w 30"/>
                <a:gd name="T33" fmla="*/ 0 h 181"/>
                <a:gd name="T34" fmla="*/ 15 w 30"/>
                <a:gd name="T35" fmla="*/ 0 h 181"/>
                <a:gd name="T36" fmla="*/ 12 w 30"/>
                <a:gd name="T37" fmla="*/ 0 h 181"/>
                <a:gd name="T38" fmla="*/ 9 w 30"/>
                <a:gd name="T39" fmla="*/ 2 h 181"/>
                <a:gd name="T40" fmla="*/ 7 w 30"/>
                <a:gd name="T41" fmla="*/ 3 h 181"/>
                <a:gd name="T42" fmla="*/ 5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5 w 30"/>
                <a:gd name="T61" fmla="*/ 176 h 181"/>
                <a:gd name="T62" fmla="*/ 7 w 30"/>
                <a:gd name="T63" fmla="*/ 179 h 181"/>
                <a:gd name="T64" fmla="*/ 9 w 30"/>
                <a:gd name="T65" fmla="*/ 180 h 181"/>
                <a:gd name="T66" fmla="*/ 12 w 30"/>
                <a:gd name="T67" fmla="*/ 181 h 181"/>
                <a:gd name="T68" fmla="*/ 15 w 30"/>
                <a:gd name="T69" fmla="*/ 181 h 181"/>
                <a:gd name="T70" fmla="*/ 15 w 30"/>
                <a:gd name="T7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181">
                  <a:moveTo>
                    <a:pt x="15" y="181"/>
                  </a:moveTo>
                  <a:lnTo>
                    <a:pt x="17" y="181"/>
                  </a:lnTo>
                  <a:lnTo>
                    <a:pt x="21" y="180"/>
                  </a:lnTo>
                  <a:lnTo>
                    <a:pt x="23" y="179"/>
                  </a:lnTo>
                  <a:lnTo>
                    <a:pt x="26" y="176"/>
                  </a:lnTo>
                  <a:lnTo>
                    <a:pt x="27" y="174"/>
                  </a:lnTo>
                  <a:lnTo>
                    <a:pt x="29" y="172"/>
                  </a:lnTo>
                  <a:lnTo>
                    <a:pt x="29" y="169"/>
                  </a:lnTo>
                  <a:lnTo>
                    <a:pt x="30" y="166"/>
                  </a:lnTo>
                  <a:lnTo>
                    <a:pt x="30" y="16"/>
                  </a:lnTo>
                  <a:lnTo>
                    <a:pt x="29" y="12"/>
                  </a:lnTo>
                  <a:lnTo>
                    <a:pt x="29" y="9"/>
                  </a:lnTo>
                  <a:lnTo>
                    <a:pt x="27" y="7"/>
                  </a:lnTo>
                  <a:lnTo>
                    <a:pt x="26" y="5"/>
                  </a:lnTo>
                  <a:lnTo>
                    <a:pt x="23" y="3"/>
                  </a:lnTo>
                  <a:lnTo>
                    <a:pt x="21" y="2"/>
                  </a:lnTo>
                  <a:lnTo>
                    <a:pt x="17" y="0"/>
                  </a:lnTo>
                  <a:lnTo>
                    <a:pt x="15" y="0"/>
                  </a:lnTo>
                  <a:lnTo>
                    <a:pt x="12" y="0"/>
                  </a:lnTo>
                  <a:lnTo>
                    <a:pt x="9" y="2"/>
                  </a:lnTo>
                  <a:lnTo>
                    <a:pt x="7" y="3"/>
                  </a:lnTo>
                  <a:lnTo>
                    <a:pt x="5" y="5"/>
                  </a:lnTo>
                  <a:lnTo>
                    <a:pt x="2" y="7"/>
                  </a:lnTo>
                  <a:lnTo>
                    <a:pt x="1" y="9"/>
                  </a:lnTo>
                  <a:lnTo>
                    <a:pt x="0" y="12"/>
                  </a:lnTo>
                  <a:lnTo>
                    <a:pt x="0" y="16"/>
                  </a:lnTo>
                  <a:lnTo>
                    <a:pt x="0" y="166"/>
                  </a:lnTo>
                  <a:lnTo>
                    <a:pt x="0" y="169"/>
                  </a:lnTo>
                  <a:lnTo>
                    <a:pt x="1" y="172"/>
                  </a:lnTo>
                  <a:lnTo>
                    <a:pt x="2" y="174"/>
                  </a:lnTo>
                  <a:lnTo>
                    <a:pt x="5" y="176"/>
                  </a:lnTo>
                  <a:lnTo>
                    <a:pt x="7" y="179"/>
                  </a:lnTo>
                  <a:lnTo>
                    <a:pt x="9" y="180"/>
                  </a:lnTo>
                  <a:lnTo>
                    <a:pt x="12" y="181"/>
                  </a:lnTo>
                  <a:lnTo>
                    <a:pt x="15"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r" rtl="1"/>
              <a:endParaRPr lang="en-US" dirty="0">
                <a:solidFill>
                  <a:schemeClr val="tx1">
                    <a:lumMod val="75000"/>
                    <a:lumOff val="25000"/>
                  </a:schemeClr>
                </a:solidFill>
              </a:endParaRPr>
            </a:p>
          </p:txBody>
        </p:sp>
        <p:sp>
          <p:nvSpPr>
            <p:cNvPr id="58" name="Freeform 709">
              <a:extLst>
                <a:ext uri="{FF2B5EF4-FFF2-40B4-BE49-F238E27FC236}">
                  <a16:creationId xmlns:a16="http://schemas.microsoft.com/office/drawing/2014/main" id="{01062624-ADFC-42E8-A6C7-0C7AF44AC72F}"/>
                </a:ext>
              </a:extLst>
            </p:cNvPr>
            <p:cNvSpPr>
              <a:spLocks/>
            </p:cNvSpPr>
            <p:nvPr/>
          </p:nvSpPr>
          <p:spPr bwMode="auto">
            <a:xfrm>
              <a:off x="2741613" y="1920875"/>
              <a:ext cx="57150" cy="192088"/>
            </a:xfrm>
            <a:custGeom>
              <a:avLst/>
              <a:gdLst>
                <a:gd name="T0" fmla="*/ 162 w 180"/>
                <a:gd name="T1" fmla="*/ 0 h 602"/>
                <a:gd name="T2" fmla="*/ 157 w 180"/>
                <a:gd name="T3" fmla="*/ 3 h 602"/>
                <a:gd name="T4" fmla="*/ 153 w 180"/>
                <a:gd name="T5" fmla="*/ 7 h 602"/>
                <a:gd name="T6" fmla="*/ 151 w 180"/>
                <a:gd name="T7" fmla="*/ 12 h 602"/>
                <a:gd name="T8" fmla="*/ 150 w 180"/>
                <a:gd name="T9" fmla="*/ 211 h 602"/>
                <a:gd name="T10" fmla="*/ 149 w 180"/>
                <a:gd name="T11" fmla="*/ 222 h 602"/>
                <a:gd name="T12" fmla="*/ 146 w 180"/>
                <a:gd name="T13" fmla="*/ 234 h 602"/>
                <a:gd name="T14" fmla="*/ 140 w 180"/>
                <a:gd name="T15" fmla="*/ 245 h 602"/>
                <a:gd name="T16" fmla="*/ 133 w 180"/>
                <a:gd name="T17" fmla="*/ 254 h 602"/>
                <a:gd name="T18" fmla="*/ 123 w 180"/>
                <a:gd name="T19" fmla="*/ 261 h 602"/>
                <a:gd name="T20" fmla="*/ 114 w 180"/>
                <a:gd name="T21" fmla="*/ 266 h 602"/>
                <a:gd name="T22" fmla="*/ 102 w 180"/>
                <a:gd name="T23" fmla="*/ 270 h 602"/>
                <a:gd name="T24" fmla="*/ 90 w 180"/>
                <a:gd name="T25" fmla="*/ 271 h 602"/>
                <a:gd name="T26" fmla="*/ 78 w 180"/>
                <a:gd name="T27" fmla="*/ 270 h 602"/>
                <a:gd name="T28" fmla="*/ 66 w 180"/>
                <a:gd name="T29" fmla="*/ 266 h 602"/>
                <a:gd name="T30" fmla="*/ 57 w 180"/>
                <a:gd name="T31" fmla="*/ 261 h 602"/>
                <a:gd name="T32" fmla="*/ 47 w 180"/>
                <a:gd name="T33" fmla="*/ 254 h 602"/>
                <a:gd name="T34" fmla="*/ 41 w 180"/>
                <a:gd name="T35" fmla="*/ 245 h 602"/>
                <a:gd name="T36" fmla="*/ 34 w 180"/>
                <a:gd name="T37" fmla="*/ 234 h 602"/>
                <a:gd name="T38" fmla="*/ 31 w 180"/>
                <a:gd name="T39" fmla="*/ 224 h 602"/>
                <a:gd name="T40" fmla="*/ 30 w 180"/>
                <a:gd name="T41" fmla="*/ 211 h 602"/>
                <a:gd name="T42" fmla="*/ 30 w 180"/>
                <a:gd name="T43" fmla="*/ 12 h 602"/>
                <a:gd name="T44" fmla="*/ 28 w 180"/>
                <a:gd name="T45" fmla="*/ 7 h 602"/>
                <a:gd name="T46" fmla="*/ 24 w 180"/>
                <a:gd name="T47" fmla="*/ 3 h 602"/>
                <a:gd name="T48" fmla="*/ 18 w 180"/>
                <a:gd name="T49" fmla="*/ 0 h 602"/>
                <a:gd name="T50" fmla="*/ 12 w 180"/>
                <a:gd name="T51" fmla="*/ 0 h 602"/>
                <a:gd name="T52" fmla="*/ 6 w 180"/>
                <a:gd name="T53" fmla="*/ 3 h 602"/>
                <a:gd name="T54" fmla="*/ 2 w 180"/>
                <a:gd name="T55" fmla="*/ 7 h 602"/>
                <a:gd name="T56" fmla="*/ 0 w 180"/>
                <a:gd name="T57" fmla="*/ 12 h 602"/>
                <a:gd name="T58" fmla="*/ 0 w 180"/>
                <a:gd name="T59" fmla="*/ 211 h 602"/>
                <a:gd name="T60" fmla="*/ 180 w 180"/>
                <a:gd name="T61" fmla="*/ 602 h 602"/>
                <a:gd name="T62" fmla="*/ 180 w 180"/>
                <a:gd name="T63" fmla="*/ 15 h 602"/>
                <a:gd name="T64" fmla="*/ 179 w 180"/>
                <a:gd name="T65" fmla="*/ 9 h 602"/>
                <a:gd name="T66" fmla="*/ 176 w 180"/>
                <a:gd name="T67" fmla="*/ 5 h 602"/>
                <a:gd name="T68" fmla="*/ 172 w 180"/>
                <a:gd name="T69" fmla="*/ 2 h 602"/>
                <a:gd name="T70" fmla="*/ 165 w 180"/>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602">
                  <a:moveTo>
                    <a:pt x="165" y="0"/>
                  </a:moveTo>
                  <a:lnTo>
                    <a:pt x="162" y="0"/>
                  </a:lnTo>
                  <a:lnTo>
                    <a:pt x="160" y="2"/>
                  </a:lnTo>
                  <a:lnTo>
                    <a:pt x="157" y="3"/>
                  </a:lnTo>
                  <a:lnTo>
                    <a:pt x="154" y="5"/>
                  </a:lnTo>
                  <a:lnTo>
                    <a:pt x="153" y="7"/>
                  </a:lnTo>
                  <a:lnTo>
                    <a:pt x="151" y="9"/>
                  </a:lnTo>
                  <a:lnTo>
                    <a:pt x="151" y="12"/>
                  </a:lnTo>
                  <a:lnTo>
                    <a:pt x="150" y="15"/>
                  </a:lnTo>
                  <a:lnTo>
                    <a:pt x="150" y="211"/>
                  </a:lnTo>
                  <a:lnTo>
                    <a:pt x="150" y="217"/>
                  </a:lnTo>
                  <a:lnTo>
                    <a:pt x="149" y="222"/>
                  </a:lnTo>
                  <a:lnTo>
                    <a:pt x="148" y="229"/>
                  </a:lnTo>
                  <a:lnTo>
                    <a:pt x="146" y="234"/>
                  </a:lnTo>
                  <a:lnTo>
                    <a:pt x="143" y="240"/>
                  </a:lnTo>
                  <a:lnTo>
                    <a:pt x="140" y="245"/>
                  </a:lnTo>
                  <a:lnTo>
                    <a:pt x="136" y="249"/>
                  </a:lnTo>
                  <a:lnTo>
                    <a:pt x="133" y="254"/>
                  </a:lnTo>
                  <a:lnTo>
                    <a:pt x="129" y="258"/>
                  </a:lnTo>
                  <a:lnTo>
                    <a:pt x="123" y="261"/>
                  </a:lnTo>
                  <a:lnTo>
                    <a:pt x="119" y="264"/>
                  </a:lnTo>
                  <a:lnTo>
                    <a:pt x="114" y="266"/>
                  </a:lnTo>
                  <a:lnTo>
                    <a:pt x="108" y="269"/>
                  </a:lnTo>
                  <a:lnTo>
                    <a:pt x="102" y="270"/>
                  </a:lnTo>
                  <a:lnTo>
                    <a:pt x="96" y="271"/>
                  </a:lnTo>
                  <a:lnTo>
                    <a:pt x="90" y="271"/>
                  </a:lnTo>
                  <a:lnTo>
                    <a:pt x="84" y="271"/>
                  </a:lnTo>
                  <a:lnTo>
                    <a:pt x="78" y="270"/>
                  </a:lnTo>
                  <a:lnTo>
                    <a:pt x="72" y="269"/>
                  </a:lnTo>
                  <a:lnTo>
                    <a:pt x="66" y="266"/>
                  </a:lnTo>
                  <a:lnTo>
                    <a:pt x="61" y="264"/>
                  </a:lnTo>
                  <a:lnTo>
                    <a:pt x="57" y="261"/>
                  </a:lnTo>
                  <a:lnTo>
                    <a:pt x="51" y="258"/>
                  </a:lnTo>
                  <a:lnTo>
                    <a:pt x="47" y="254"/>
                  </a:lnTo>
                  <a:lnTo>
                    <a:pt x="44" y="249"/>
                  </a:lnTo>
                  <a:lnTo>
                    <a:pt x="41" y="245"/>
                  </a:lnTo>
                  <a:lnTo>
                    <a:pt x="37" y="240"/>
                  </a:lnTo>
                  <a:lnTo>
                    <a:pt x="34" y="234"/>
                  </a:lnTo>
                  <a:lnTo>
                    <a:pt x="32" y="229"/>
                  </a:lnTo>
                  <a:lnTo>
                    <a:pt x="31" y="224"/>
                  </a:lnTo>
                  <a:lnTo>
                    <a:pt x="30" y="217"/>
                  </a:lnTo>
                  <a:lnTo>
                    <a:pt x="30" y="211"/>
                  </a:lnTo>
                  <a:lnTo>
                    <a:pt x="30" y="15"/>
                  </a:lnTo>
                  <a:lnTo>
                    <a:pt x="30" y="12"/>
                  </a:lnTo>
                  <a:lnTo>
                    <a:pt x="29" y="9"/>
                  </a:lnTo>
                  <a:lnTo>
                    <a:pt x="28" y="7"/>
                  </a:lnTo>
                  <a:lnTo>
                    <a:pt x="26" y="5"/>
                  </a:lnTo>
                  <a:lnTo>
                    <a:pt x="24" y="3"/>
                  </a:lnTo>
                  <a:lnTo>
                    <a:pt x="20" y="2"/>
                  </a:lnTo>
                  <a:lnTo>
                    <a:pt x="18" y="0"/>
                  </a:lnTo>
                  <a:lnTo>
                    <a:pt x="15" y="0"/>
                  </a:lnTo>
                  <a:lnTo>
                    <a:pt x="12" y="0"/>
                  </a:lnTo>
                  <a:lnTo>
                    <a:pt x="9" y="2"/>
                  </a:lnTo>
                  <a:lnTo>
                    <a:pt x="6" y="3"/>
                  </a:lnTo>
                  <a:lnTo>
                    <a:pt x="4" y="5"/>
                  </a:lnTo>
                  <a:lnTo>
                    <a:pt x="2" y="7"/>
                  </a:lnTo>
                  <a:lnTo>
                    <a:pt x="1" y="9"/>
                  </a:lnTo>
                  <a:lnTo>
                    <a:pt x="0" y="12"/>
                  </a:lnTo>
                  <a:lnTo>
                    <a:pt x="0" y="15"/>
                  </a:lnTo>
                  <a:lnTo>
                    <a:pt x="0" y="211"/>
                  </a:lnTo>
                  <a:lnTo>
                    <a:pt x="0" y="602"/>
                  </a:lnTo>
                  <a:lnTo>
                    <a:pt x="180" y="602"/>
                  </a:lnTo>
                  <a:lnTo>
                    <a:pt x="180" y="211"/>
                  </a:lnTo>
                  <a:lnTo>
                    <a:pt x="180" y="15"/>
                  </a:lnTo>
                  <a:lnTo>
                    <a:pt x="180" y="12"/>
                  </a:lnTo>
                  <a:lnTo>
                    <a:pt x="179" y="9"/>
                  </a:lnTo>
                  <a:lnTo>
                    <a:pt x="178" y="7"/>
                  </a:lnTo>
                  <a:lnTo>
                    <a:pt x="176" y="5"/>
                  </a:lnTo>
                  <a:lnTo>
                    <a:pt x="174" y="3"/>
                  </a:lnTo>
                  <a:lnTo>
                    <a:pt x="172" y="2"/>
                  </a:lnTo>
                  <a:lnTo>
                    <a:pt x="168" y="0"/>
                  </a:lnTo>
                  <a:lnTo>
                    <a:pt x="1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r" rtl="1"/>
              <a:endParaRPr lang="en-US" dirty="0">
                <a:solidFill>
                  <a:schemeClr val="tx1">
                    <a:lumMod val="75000"/>
                    <a:lumOff val="25000"/>
                  </a:schemeClr>
                </a:solidFill>
              </a:endParaRPr>
            </a:p>
          </p:txBody>
        </p:sp>
        <p:sp>
          <p:nvSpPr>
            <p:cNvPr id="59" name="Freeform 710">
              <a:extLst>
                <a:ext uri="{FF2B5EF4-FFF2-40B4-BE49-F238E27FC236}">
                  <a16:creationId xmlns:a16="http://schemas.microsoft.com/office/drawing/2014/main" id="{8AA6F9D2-5C11-4285-A4B0-23EFFF22BC80}"/>
                </a:ext>
              </a:extLst>
            </p:cNvPr>
            <p:cNvSpPr>
              <a:spLocks/>
            </p:cNvSpPr>
            <p:nvPr/>
          </p:nvSpPr>
          <p:spPr bwMode="auto">
            <a:xfrm>
              <a:off x="2741613" y="2151063"/>
              <a:ext cx="57150" cy="57150"/>
            </a:xfrm>
            <a:custGeom>
              <a:avLst/>
              <a:gdLst>
                <a:gd name="T0" fmla="*/ 0 w 180"/>
                <a:gd name="T1" fmla="*/ 91 h 182"/>
                <a:gd name="T2" fmla="*/ 0 w 180"/>
                <a:gd name="T3" fmla="*/ 100 h 182"/>
                <a:gd name="T4" fmla="*/ 2 w 180"/>
                <a:gd name="T5" fmla="*/ 110 h 182"/>
                <a:gd name="T6" fmla="*/ 4 w 180"/>
                <a:gd name="T7" fmla="*/ 118 h 182"/>
                <a:gd name="T8" fmla="*/ 7 w 180"/>
                <a:gd name="T9" fmla="*/ 126 h 182"/>
                <a:gd name="T10" fmla="*/ 11 w 180"/>
                <a:gd name="T11" fmla="*/ 134 h 182"/>
                <a:gd name="T12" fmla="*/ 15 w 180"/>
                <a:gd name="T13" fmla="*/ 142 h 182"/>
                <a:gd name="T14" fmla="*/ 20 w 180"/>
                <a:gd name="T15" fmla="*/ 148 h 182"/>
                <a:gd name="T16" fmla="*/ 27 w 180"/>
                <a:gd name="T17" fmla="*/ 155 h 182"/>
                <a:gd name="T18" fmla="*/ 33 w 180"/>
                <a:gd name="T19" fmla="*/ 161 h 182"/>
                <a:gd name="T20" fmla="*/ 40 w 180"/>
                <a:gd name="T21" fmla="*/ 165 h 182"/>
                <a:gd name="T22" fmla="*/ 47 w 180"/>
                <a:gd name="T23" fmla="*/ 171 h 182"/>
                <a:gd name="T24" fmla="*/ 55 w 180"/>
                <a:gd name="T25" fmla="*/ 174 h 182"/>
                <a:gd name="T26" fmla="*/ 63 w 180"/>
                <a:gd name="T27" fmla="*/ 177 h 182"/>
                <a:gd name="T28" fmla="*/ 72 w 180"/>
                <a:gd name="T29" fmla="*/ 179 h 182"/>
                <a:gd name="T30" fmla="*/ 80 w 180"/>
                <a:gd name="T31" fmla="*/ 181 h 182"/>
                <a:gd name="T32" fmla="*/ 90 w 180"/>
                <a:gd name="T33" fmla="*/ 182 h 182"/>
                <a:gd name="T34" fmla="*/ 100 w 180"/>
                <a:gd name="T35" fmla="*/ 181 h 182"/>
                <a:gd name="T36" fmla="*/ 108 w 180"/>
                <a:gd name="T37" fmla="*/ 179 h 182"/>
                <a:gd name="T38" fmla="*/ 117 w 180"/>
                <a:gd name="T39" fmla="*/ 177 h 182"/>
                <a:gd name="T40" fmla="*/ 125 w 180"/>
                <a:gd name="T41" fmla="*/ 174 h 182"/>
                <a:gd name="T42" fmla="*/ 133 w 180"/>
                <a:gd name="T43" fmla="*/ 171 h 182"/>
                <a:gd name="T44" fmla="*/ 140 w 180"/>
                <a:gd name="T45" fmla="*/ 165 h 182"/>
                <a:gd name="T46" fmla="*/ 148 w 180"/>
                <a:gd name="T47" fmla="*/ 161 h 182"/>
                <a:gd name="T48" fmla="*/ 154 w 180"/>
                <a:gd name="T49" fmla="*/ 155 h 182"/>
                <a:gd name="T50" fmla="*/ 160 w 180"/>
                <a:gd name="T51" fmla="*/ 148 h 182"/>
                <a:gd name="T52" fmla="*/ 165 w 180"/>
                <a:gd name="T53" fmla="*/ 142 h 182"/>
                <a:gd name="T54" fmla="*/ 169 w 180"/>
                <a:gd name="T55" fmla="*/ 134 h 182"/>
                <a:gd name="T56" fmla="*/ 174 w 180"/>
                <a:gd name="T57" fmla="*/ 126 h 182"/>
                <a:gd name="T58" fmla="*/ 177 w 180"/>
                <a:gd name="T59" fmla="*/ 118 h 182"/>
                <a:gd name="T60" fmla="*/ 179 w 180"/>
                <a:gd name="T61" fmla="*/ 110 h 182"/>
                <a:gd name="T62" fmla="*/ 180 w 180"/>
                <a:gd name="T63" fmla="*/ 100 h 182"/>
                <a:gd name="T64" fmla="*/ 180 w 180"/>
                <a:gd name="T65" fmla="*/ 91 h 182"/>
                <a:gd name="T66" fmla="*/ 180 w 180"/>
                <a:gd name="T67" fmla="*/ 0 h 182"/>
                <a:gd name="T68" fmla="*/ 0 w 180"/>
                <a:gd name="T69" fmla="*/ 0 h 182"/>
                <a:gd name="T70" fmla="*/ 0 w 180"/>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182">
                  <a:moveTo>
                    <a:pt x="0" y="91"/>
                  </a:moveTo>
                  <a:lnTo>
                    <a:pt x="0" y="100"/>
                  </a:lnTo>
                  <a:lnTo>
                    <a:pt x="2" y="110"/>
                  </a:lnTo>
                  <a:lnTo>
                    <a:pt x="4" y="118"/>
                  </a:lnTo>
                  <a:lnTo>
                    <a:pt x="7" y="126"/>
                  </a:lnTo>
                  <a:lnTo>
                    <a:pt x="11" y="134"/>
                  </a:lnTo>
                  <a:lnTo>
                    <a:pt x="15" y="142"/>
                  </a:lnTo>
                  <a:lnTo>
                    <a:pt x="20" y="148"/>
                  </a:lnTo>
                  <a:lnTo>
                    <a:pt x="27" y="155"/>
                  </a:lnTo>
                  <a:lnTo>
                    <a:pt x="33" y="161"/>
                  </a:lnTo>
                  <a:lnTo>
                    <a:pt x="40" y="165"/>
                  </a:lnTo>
                  <a:lnTo>
                    <a:pt x="47" y="171"/>
                  </a:lnTo>
                  <a:lnTo>
                    <a:pt x="55" y="174"/>
                  </a:lnTo>
                  <a:lnTo>
                    <a:pt x="63" y="177"/>
                  </a:lnTo>
                  <a:lnTo>
                    <a:pt x="72" y="179"/>
                  </a:lnTo>
                  <a:lnTo>
                    <a:pt x="80" y="181"/>
                  </a:lnTo>
                  <a:lnTo>
                    <a:pt x="90" y="182"/>
                  </a:lnTo>
                  <a:lnTo>
                    <a:pt x="100" y="181"/>
                  </a:lnTo>
                  <a:lnTo>
                    <a:pt x="108" y="179"/>
                  </a:lnTo>
                  <a:lnTo>
                    <a:pt x="117" y="177"/>
                  </a:lnTo>
                  <a:lnTo>
                    <a:pt x="125" y="174"/>
                  </a:lnTo>
                  <a:lnTo>
                    <a:pt x="133" y="171"/>
                  </a:lnTo>
                  <a:lnTo>
                    <a:pt x="140" y="165"/>
                  </a:lnTo>
                  <a:lnTo>
                    <a:pt x="148" y="161"/>
                  </a:lnTo>
                  <a:lnTo>
                    <a:pt x="154" y="155"/>
                  </a:lnTo>
                  <a:lnTo>
                    <a:pt x="160" y="148"/>
                  </a:lnTo>
                  <a:lnTo>
                    <a:pt x="165" y="142"/>
                  </a:lnTo>
                  <a:lnTo>
                    <a:pt x="169" y="134"/>
                  </a:lnTo>
                  <a:lnTo>
                    <a:pt x="174" y="126"/>
                  </a:lnTo>
                  <a:lnTo>
                    <a:pt x="177" y="118"/>
                  </a:lnTo>
                  <a:lnTo>
                    <a:pt x="179" y="110"/>
                  </a:lnTo>
                  <a:lnTo>
                    <a:pt x="180" y="100"/>
                  </a:lnTo>
                  <a:lnTo>
                    <a:pt x="180" y="91"/>
                  </a:lnTo>
                  <a:lnTo>
                    <a:pt x="180"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r" rtl="1"/>
              <a:endParaRPr lang="en-US" dirty="0">
                <a:solidFill>
                  <a:schemeClr val="tx1">
                    <a:lumMod val="75000"/>
                    <a:lumOff val="25000"/>
                  </a:schemeClr>
                </a:solidFill>
              </a:endParaRPr>
            </a:p>
          </p:txBody>
        </p:sp>
        <p:sp>
          <p:nvSpPr>
            <p:cNvPr id="60" name="Rectangle 711">
              <a:extLst>
                <a:ext uri="{FF2B5EF4-FFF2-40B4-BE49-F238E27FC236}">
                  <a16:creationId xmlns:a16="http://schemas.microsoft.com/office/drawing/2014/main" id="{972C0779-96D7-4A7C-B110-5886B8B5DF43}"/>
                </a:ext>
              </a:extLst>
            </p:cNvPr>
            <p:cNvSpPr>
              <a:spLocks noChangeArrowheads="1"/>
            </p:cNvSpPr>
            <p:nvPr/>
          </p:nvSpPr>
          <p:spPr bwMode="auto">
            <a:xfrm>
              <a:off x="2741613"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r" rtl="1"/>
              <a:endParaRPr lang="en-US" dirty="0">
                <a:solidFill>
                  <a:schemeClr val="tx1">
                    <a:lumMod val="75000"/>
                    <a:lumOff val="25000"/>
                  </a:schemeClr>
                </a:solidFill>
              </a:endParaRPr>
            </a:p>
          </p:txBody>
        </p:sp>
        <p:sp>
          <p:nvSpPr>
            <p:cNvPr id="61" name="Freeform 712">
              <a:extLst>
                <a:ext uri="{FF2B5EF4-FFF2-40B4-BE49-F238E27FC236}">
                  <a16:creationId xmlns:a16="http://schemas.microsoft.com/office/drawing/2014/main" id="{4533D40B-18F2-4A93-B829-E6C6A0AC582E}"/>
                </a:ext>
              </a:extLst>
            </p:cNvPr>
            <p:cNvSpPr>
              <a:spLocks/>
            </p:cNvSpPr>
            <p:nvPr/>
          </p:nvSpPr>
          <p:spPr bwMode="auto">
            <a:xfrm>
              <a:off x="2765425" y="1930400"/>
              <a:ext cx="9525" cy="57150"/>
            </a:xfrm>
            <a:custGeom>
              <a:avLst/>
              <a:gdLst>
                <a:gd name="T0" fmla="*/ 15 w 30"/>
                <a:gd name="T1" fmla="*/ 181 h 181"/>
                <a:gd name="T2" fmla="*/ 18 w 30"/>
                <a:gd name="T3" fmla="*/ 181 h 181"/>
                <a:gd name="T4" fmla="*/ 21 w 30"/>
                <a:gd name="T5" fmla="*/ 180 h 181"/>
                <a:gd name="T6" fmla="*/ 24 w 30"/>
                <a:gd name="T7" fmla="*/ 179 h 181"/>
                <a:gd name="T8" fmla="*/ 26 w 30"/>
                <a:gd name="T9" fmla="*/ 176 h 181"/>
                <a:gd name="T10" fmla="*/ 28 w 30"/>
                <a:gd name="T11" fmla="*/ 174 h 181"/>
                <a:gd name="T12" fmla="*/ 29 w 30"/>
                <a:gd name="T13" fmla="*/ 172 h 181"/>
                <a:gd name="T14" fmla="*/ 30 w 30"/>
                <a:gd name="T15" fmla="*/ 169 h 181"/>
                <a:gd name="T16" fmla="*/ 30 w 30"/>
                <a:gd name="T17" fmla="*/ 166 h 181"/>
                <a:gd name="T18" fmla="*/ 30 w 30"/>
                <a:gd name="T19" fmla="*/ 16 h 181"/>
                <a:gd name="T20" fmla="*/ 30 w 30"/>
                <a:gd name="T21" fmla="*/ 12 h 181"/>
                <a:gd name="T22" fmla="*/ 29 w 30"/>
                <a:gd name="T23" fmla="*/ 9 h 181"/>
                <a:gd name="T24" fmla="*/ 28 w 30"/>
                <a:gd name="T25" fmla="*/ 7 h 181"/>
                <a:gd name="T26" fmla="*/ 26 w 30"/>
                <a:gd name="T27" fmla="*/ 5 h 181"/>
                <a:gd name="T28" fmla="*/ 24 w 30"/>
                <a:gd name="T29" fmla="*/ 3 h 181"/>
                <a:gd name="T30" fmla="*/ 21 w 30"/>
                <a:gd name="T31" fmla="*/ 2 h 181"/>
                <a:gd name="T32" fmla="*/ 18 w 30"/>
                <a:gd name="T33" fmla="*/ 0 h 181"/>
                <a:gd name="T34" fmla="*/ 15 w 30"/>
                <a:gd name="T35" fmla="*/ 0 h 181"/>
                <a:gd name="T36" fmla="*/ 12 w 30"/>
                <a:gd name="T37" fmla="*/ 0 h 181"/>
                <a:gd name="T38" fmla="*/ 10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10 w 30"/>
                <a:gd name="T65" fmla="*/ 180 h 181"/>
                <a:gd name="T66" fmla="*/ 12 w 30"/>
                <a:gd name="T67" fmla="*/ 181 h 181"/>
                <a:gd name="T68" fmla="*/ 15 w 30"/>
                <a:gd name="T69"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181">
                  <a:moveTo>
                    <a:pt x="15" y="181"/>
                  </a:moveTo>
                  <a:lnTo>
                    <a:pt x="18" y="181"/>
                  </a:lnTo>
                  <a:lnTo>
                    <a:pt x="21" y="180"/>
                  </a:lnTo>
                  <a:lnTo>
                    <a:pt x="24" y="179"/>
                  </a:lnTo>
                  <a:lnTo>
                    <a:pt x="26" y="176"/>
                  </a:lnTo>
                  <a:lnTo>
                    <a:pt x="28" y="174"/>
                  </a:lnTo>
                  <a:lnTo>
                    <a:pt x="29" y="172"/>
                  </a:lnTo>
                  <a:lnTo>
                    <a:pt x="30" y="169"/>
                  </a:lnTo>
                  <a:lnTo>
                    <a:pt x="30" y="166"/>
                  </a:lnTo>
                  <a:lnTo>
                    <a:pt x="30" y="16"/>
                  </a:lnTo>
                  <a:lnTo>
                    <a:pt x="30" y="12"/>
                  </a:lnTo>
                  <a:lnTo>
                    <a:pt x="29" y="9"/>
                  </a:lnTo>
                  <a:lnTo>
                    <a:pt x="28" y="7"/>
                  </a:lnTo>
                  <a:lnTo>
                    <a:pt x="26" y="5"/>
                  </a:lnTo>
                  <a:lnTo>
                    <a:pt x="24" y="3"/>
                  </a:lnTo>
                  <a:lnTo>
                    <a:pt x="21" y="2"/>
                  </a:lnTo>
                  <a:lnTo>
                    <a:pt x="18" y="0"/>
                  </a:lnTo>
                  <a:lnTo>
                    <a:pt x="15" y="0"/>
                  </a:lnTo>
                  <a:lnTo>
                    <a:pt x="12" y="0"/>
                  </a:lnTo>
                  <a:lnTo>
                    <a:pt x="10"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10" y="180"/>
                  </a:lnTo>
                  <a:lnTo>
                    <a:pt x="12"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r" rtl="1"/>
              <a:endParaRPr lang="en-US" dirty="0">
                <a:solidFill>
                  <a:schemeClr val="tx1">
                    <a:lumMod val="75000"/>
                    <a:lumOff val="25000"/>
                  </a:schemeClr>
                </a:solidFill>
              </a:endParaRPr>
            </a:p>
          </p:txBody>
        </p:sp>
        <p:sp>
          <p:nvSpPr>
            <p:cNvPr id="62" name="Freeform 713">
              <a:extLst>
                <a:ext uri="{FF2B5EF4-FFF2-40B4-BE49-F238E27FC236}">
                  <a16:creationId xmlns:a16="http://schemas.microsoft.com/office/drawing/2014/main" id="{0B3AC97E-B521-48C2-8635-E6E2BFE55FC9}"/>
                </a:ext>
              </a:extLst>
            </p:cNvPr>
            <p:cNvSpPr>
              <a:spLocks/>
            </p:cNvSpPr>
            <p:nvPr/>
          </p:nvSpPr>
          <p:spPr bwMode="auto">
            <a:xfrm>
              <a:off x="2674938" y="2151063"/>
              <a:ext cx="57150" cy="57150"/>
            </a:xfrm>
            <a:custGeom>
              <a:avLst/>
              <a:gdLst>
                <a:gd name="T0" fmla="*/ 0 w 181"/>
                <a:gd name="T1" fmla="*/ 91 h 182"/>
                <a:gd name="T2" fmla="*/ 1 w 181"/>
                <a:gd name="T3" fmla="*/ 100 h 182"/>
                <a:gd name="T4" fmla="*/ 2 w 181"/>
                <a:gd name="T5" fmla="*/ 110 h 182"/>
                <a:gd name="T6" fmla="*/ 4 w 181"/>
                <a:gd name="T7" fmla="*/ 118 h 182"/>
                <a:gd name="T8" fmla="*/ 7 w 181"/>
                <a:gd name="T9" fmla="*/ 126 h 182"/>
                <a:gd name="T10" fmla="*/ 11 w 181"/>
                <a:gd name="T11" fmla="*/ 134 h 182"/>
                <a:gd name="T12" fmla="*/ 16 w 181"/>
                <a:gd name="T13" fmla="*/ 142 h 182"/>
                <a:gd name="T14" fmla="*/ 21 w 181"/>
                <a:gd name="T15" fmla="*/ 148 h 182"/>
                <a:gd name="T16" fmla="*/ 26 w 181"/>
                <a:gd name="T17" fmla="*/ 155 h 182"/>
                <a:gd name="T18" fmla="*/ 33 w 181"/>
                <a:gd name="T19" fmla="*/ 161 h 182"/>
                <a:gd name="T20" fmla="*/ 40 w 181"/>
                <a:gd name="T21" fmla="*/ 165 h 182"/>
                <a:gd name="T22" fmla="*/ 47 w 181"/>
                <a:gd name="T23" fmla="*/ 171 h 182"/>
                <a:gd name="T24" fmla="*/ 55 w 181"/>
                <a:gd name="T25" fmla="*/ 174 h 182"/>
                <a:gd name="T26" fmla="*/ 64 w 181"/>
                <a:gd name="T27" fmla="*/ 177 h 182"/>
                <a:gd name="T28" fmla="*/ 73 w 181"/>
                <a:gd name="T29" fmla="*/ 179 h 182"/>
                <a:gd name="T30" fmla="*/ 81 w 181"/>
                <a:gd name="T31" fmla="*/ 181 h 182"/>
                <a:gd name="T32" fmla="*/ 91 w 181"/>
                <a:gd name="T33" fmla="*/ 182 h 182"/>
                <a:gd name="T34" fmla="*/ 99 w 181"/>
                <a:gd name="T35" fmla="*/ 181 h 182"/>
                <a:gd name="T36" fmla="*/ 109 w 181"/>
                <a:gd name="T37" fmla="*/ 179 h 182"/>
                <a:gd name="T38" fmla="*/ 118 w 181"/>
                <a:gd name="T39" fmla="*/ 177 h 182"/>
                <a:gd name="T40" fmla="*/ 125 w 181"/>
                <a:gd name="T41" fmla="*/ 174 h 182"/>
                <a:gd name="T42" fmla="*/ 134 w 181"/>
                <a:gd name="T43" fmla="*/ 171 h 182"/>
                <a:gd name="T44" fmla="*/ 141 w 181"/>
                <a:gd name="T45" fmla="*/ 165 h 182"/>
                <a:gd name="T46" fmla="*/ 148 w 181"/>
                <a:gd name="T47" fmla="*/ 161 h 182"/>
                <a:gd name="T48" fmla="*/ 154 w 181"/>
                <a:gd name="T49" fmla="*/ 155 h 182"/>
                <a:gd name="T50" fmla="*/ 161 w 181"/>
                <a:gd name="T51" fmla="*/ 148 h 182"/>
                <a:gd name="T52" fmla="*/ 165 w 181"/>
                <a:gd name="T53" fmla="*/ 142 h 182"/>
                <a:gd name="T54" fmla="*/ 170 w 181"/>
                <a:gd name="T55" fmla="*/ 134 h 182"/>
                <a:gd name="T56" fmla="*/ 173 w 181"/>
                <a:gd name="T57" fmla="*/ 126 h 182"/>
                <a:gd name="T58" fmla="*/ 177 w 181"/>
                <a:gd name="T59" fmla="*/ 118 h 182"/>
                <a:gd name="T60" fmla="*/ 179 w 181"/>
                <a:gd name="T61" fmla="*/ 110 h 182"/>
                <a:gd name="T62" fmla="*/ 180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1" y="100"/>
                  </a:lnTo>
                  <a:lnTo>
                    <a:pt x="2" y="110"/>
                  </a:lnTo>
                  <a:lnTo>
                    <a:pt x="4" y="118"/>
                  </a:lnTo>
                  <a:lnTo>
                    <a:pt x="7" y="126"/>
                  </a:lnTo>
                  <a:lnTo>
                    <a:pt x="11" y="134"/>
                  </a:lnTo>
                  <a:lnTo>
                    <a:pt x="16" y="142"/>
                  </a:lnTo>
                  <a:lnTo>
                    <a:pt x="21" y="148"/>
                  </a:lnTo>
                  <a:lnTo>
                    <a:pt x="26" y="155"/>
                  </a:lnTo>
                  <a:lnTo>
                    <a:pt x="33" y="161"/>
                  </a:lnTo>
                  <a:lnTo>
                    <a:pt x="40" y="165"/>
                  </a:lnTo>
                  <a:lnTo>
                    <a:pt x="47" y="171"/>
                  </a:lnTo>
                  <a:lnTo>
                    <a:pt x="55" y="174"/>
                  </a:lnTo>
                  <a:lnTo>
                    <a:pt x="64" y="177"/>
                  </a:lnTo>
                  <a:lnTo>
                    <a:pt x="73" y="179"/>
                  </a:lnTo>
                  <a:lnTo>
                    <a:pt x="81" y="181"/>
                  </a:lnTo>
                  <a:lnTo>
                    <a:pt x="91" y="182"/>
                  </a:lnTo>
                  <a:lnTo>
                    <a:pt x="99" y="181"/>
                  </a:lnTo>
                  <a:lnTo>
                    <a:pt x="109" y="179"/>
                  </a:lnTo>
                  <a:lnTo>
                    <a:pt x="118" y="177"/>
                  </a:lnTo>
                  <a:lnTo>
                    <a:pt x="125" y="174"/>
                  </a:lnTo>
                  <a:lnTo>
                    <a:pt x="134" y="171"/>
                  </a:lnTo>
                  <a:lnTo>
                    <a:pt x="141" y="165"/>
                  </a:lnTo>
                  <a:lnTo>
                    <a:pt x="148" y="161"/>
                  </a:lnTo>
                  <a:lnTo>
                    <a:pt x="154" y="155"/>
                  </a:lnTo>
                  <a:lnTo>
                    <a:pt x="161" y="148"/>
                  </a:lnTo>
                  <a:lnTo>
                    <a:pt x="165" y="142"/>
                  </a:lnTo>
                  <a:lnTo>
                    <a:pt x="170" y="134"/>
                  </a:lnTo>
                  <a:lnTo>
                    <a:pt x="173" y="126"/>
                  </a:lnTo>
                  <a:lnTo>
                    <a:pt x="177" y="118"/>
                  </a:lnTo>
                  <a:lnTo>
                    <a:pt x="179" y="110"/>
                  </a:lnTo>
                  <a:lnTo>
                    <a:pt x="180"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r" rtl="1"/>
              <a:endParaRPr lang="en-US" dirty="0">
                <a:solidFill>
                  <a:schemeClr val="tx1">
                    <a:lumMod val="75000"/>
                    <a:lumOff val="25000"/>
                  </a:schemeClr>
                </a:solidFill>
              </a:endParaRPr>
            </a:p>
          </p:txBody>
        </p:sp>
        <p:sp>
          <p:nvSpPr>
            <p:cNvPr id="63" name="Freeform 714">
              <a:extLst>
                <a:ext uri="{FF2B5EF4-FFF2-40B4-BE49-F238E27FC236}">
                  <a16:creationId xmlns:a16="http://schemas.microsoft.com/office/drawing/2014/main" id="{7F864FC8-AB3C-49D8-83BB-14DA025641EE}"/>
                </a:ext>
              </a:extLst>
            </p:cNvPr>
            <p:cNvSpPr>
              <a:spLocks/>
            </p:cNvSpPr>
            <p:nvPr/>
          </p:nvSpPr>
          <p:spPr bwMode="auto">
            <a:xfrm>
              <a:off x="2674938" y="1920875"/>
              <a:ext cx="57150" cy="192088"/>
            </a:xfrm>
            <a:custGeom>
              <a:avLst/>
              <a:gdLst>
                <a:gd name="T0" fmla="*/ 163 w 181"/>
                <a:gd name="T1" fmla="*/ 0 h 602"/>
                <a:gd name="T2" fmla="*/ 157 w 181"/>
                <a:gd name="T3" fmla="*/ 3 h 602"/>
                <a:gd name="T4" fmla="*/ 153 w 181"/>
                <a:gd name="T5" fmla="*/ 7 h 602"/>
                <a:gd name="T6" fmla="*/ 151 w 181"/>
                <a:gd name="T7" fmla="*/ 12 h 602"/>
                <a:gd name="T8" fmla="*/ 151 w 181"/>
                <a:gd name="T9" fmla="*/ 211 h 602"/>
                <a:gd name="T10" fmla="*/ 150 w 181"/>
                <a:gd name="T11" fmla="*/ 222 h 602"/>
                <a:gd name="T12" fmla="*/ 146 w 181"/>
                <a:gd name="T13" fmla="*/ 234 h 602"/>
                <a:gd name="T14" fmla="*/ 140 w 181"/>
                <a:gd name="T15" fmla="*/ 245 h 602"/>
                <a:gd name="T16" fmla="*/ 133 w 181"/>
                <a:gd name="T17" fmla="*/ 254 h 602"/>
                <a:gd name="T18" fmla="*/ 124 w 181"/>
                <a:gd name="T19" fmla="*/ 261 h 602"/>
                <a:gd name="T20" fmla="*/ 113 w 181"/>
                <a:gd name="T21" fmla="*/ 266 h 602"/>
                <a:gd name="T22" fmla="*/ 103 w 181"/>
                <a:gd name="T23" fmla="*/ 270 h 602"/>
                <a:gd name="T24" fmla="*/ 91 w 181"/>
                <a:gd name="T25" fmla="*/ 271 h 602"/>
                <a:gd name="T26" fmla="*/ 78 w 181"/>
                <a:gd name="T27" fmla="*/ 270 h 602"/>
                <a:gd name="T28" fmla="*/ 67 w 181"/>
                <a:gd name="T29" fmla="*/ 266 h 602"/>
                <a:gd name="T30" fmla="*/ 57 w 181"/>
                <a:gd name="T31" fmla="*/ 261 h 602"/>
                <a:gd name="T32" fmla="*/ 48 w 181"/>
                <a:gd name="T33" fmla="*/ 254 h 602"/>
                <a:gd name="T34" fmla="*/ 40 w 181"/>
                <a:gd name="T35" fmla="*/ 245 h 602"/>
                <a:gd name="T36" fmla="*/ 35 w 181"/>
                <a:gd name="T37" fmla="*/ 234 h 602"/>
                <a:gd name="T38" fmla="*/ 32 w 181"/>
                <a:gd name="T39" fmla="*/ 224 h 602"/>
                <a:gd name="T40" fmla="*/ 30 w 181"/>
                <a:gd name="T41" fmla="*/ 211 h 602"/>
                <a:gd name="T42" fmla="*/ 30 w 181"/>
                <a:gd name="T43" fmla="*/ 12 h 602"/>
                <a:gd name="T44" fmla="*/ 28 w 181"/>
                <a:gd name="T45" fmla="*/ 7 h 602"/>
                <a:gd name="T46" fmla="*/ 23 w 181"/>
                <a:gd name="T47" fmla="*/ 3 h 602"/>
                <a:gd name="T48" fmla="*/ 18 w 181"/>
                <a:gd name="T49" fmla="*/ 0 h 602"/>
                <a:gd name="T50" fmla="*/ 13 w 181"/>
                <a:gd name="T51" fmla="*/ 0 h 602"/>
                <a:gd name="T52" fmla="*/ 7 w 181"/>
                <a:gd name="T53" fmla="*/ 3 h 602"/>
                <a:gd name="T54" fmla="*/ 3 w 181"/>
                <a:gd name="T55" fmla="*/ 7 h 602"/>
                <a:gd name="T56" fmla="*/ 1 w 181"/>
                <a:gd name="T57" fmla="*/ 12 h 602"/>
                <a:gd name="T58" fmla="*/ 0 w 181"/>
                <a:gd name="T59" fmla="*/ 211 h 602"/>
                <a:gd name="T60" fmla="*/ 181 w 181"/>
                <a:gd name="T61" fmla="*/ 602 h 602"/>
                <a:gd name="T62" fmla="*/ 181 w 181"/>
                <a:gd name="T63" fmla="*/ 15 h 602"/>
                <a:gd name="T64" fmla="*/ 180 w 181"/>
                <a:gd name="T65" fmla="*/ 9 h 602"/>
                <a:gd name="T66" fmla="*/ 177 w 181"/>
                <a:gd name="T67" fmla="*/ 5 h 602"/>
                <a:gd name="T68" fmla="*/ 171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3" y="0"/>
                  </a:lnTo>
                  <a:lnTo>
                    <a:pt x="159" y="2"/>
                  </a:lnTo>
                  <a:lnTo>
                    <a:pt x="157" y="3"/>
                  </a:lnTo>
                  <a:lnTo>
                    <a:pt x="155" y="5"/>
                  </a:lnTo>
                  <a:lnTo>
                    <a:pt x="153" y="7"/>
                  </a:lnTo>
                  <a:lnTo>
                    <a:pt x="152" y="9"/>
                  </a:lnTo>
                  <a:lnTo>
                    <a:pt x="151" y="12"/>
                  </a:lnTo>
                  <a:lnTo>
                    <a:pt x="151" y="15"/>
                  </a:lnTo>
                  <a:lnTo>
                    <a:pt x="151" y="211"/>
                  </a:lnTo>
                  <a:lnTo>
                    <a:pt x="150" y="217"/>
                  </a:lnTo>
                  <a:lnTo>
                    <a:pt x="150" y="222"/>
                  </a:lnTo>
                  <a:lnTo>
                    <a:pt x="148" y="229"/>
                  </a:lnTo>
                  <a:lnTo>
                    <a:pt x="146" y="234"/>
                  </a:lnTo>
                  <a:lnTo>
                    <a:pt x="143" y="240"/>
                  </a:lnTo>
                  <a:lnTo>
                    <a:pt x="140" y="245"/>
                  </a:lnTo>
                  <a:lnTo>
                    <a:pt x="137" y="249"/>
                  </a:lnTo>
                  <a:lnTo>
                    <a:pt x="133" y="254"/>
                  </a:lnTo>
                  <a:lnTo>
                    <a:pt x="128" y="258"/>
                  </a:lnTo>
                  <a:lnTo>
                    <a:pt x="124" y="261"/>
                  </a:lnTo>
                  <a:lnTo>
                    <a:pt x="119" y="264"/>
                  </a:lnTo>
                  <a:lnTo>
                    <a:pt x="113" y="266"/>
                  </a:lnTo>
                  <a:lnTo>
                    <a:pt x="108" y="269"/>
                  </a:lnTo>
                  <a:lnTo>
                    <a:pt x="103" y="270"/>
                  </a:lnTo>
                  <a:lnTo>
                    <a:pt x="96" y="271"/>
                  </a:lnTo>
                  <a:lnTo>
                    <a:pt x="91" y="271"/>
                  </a:lnTo>
                  <a:lnTo>
                    <a:pt x="84" y="271"/>
                  </a:lnTo>
                  <a:lnTo>
                    <a:pt x="78" y="270"/>
                  </a:lnTo>
                  <a:lnTo>
                    <a:pt x="73" y="269"/>
                  </a:lnTo>
                  <a:lnTo>
                    <a:pt x="67" y="266"/>
                  </a:lnTo>
                  <a:lnTo>
                    <a:pt x="62" y="264"/>
                  </a:lnTo>
                  <a:lnTo>
                    <a:pt x="57" y="261"/>
                  </a:lnTo>
                  <a:lnTo>
                    <a:pt x="52" y="258"/>
                  </a:lnTo>
                  <a:lnTo>
                    <a:pt x="48" y="254"/>
                  </a:lnTo>
                  <a:lnTo>
                    <a:pt x="44" y="249"/>
                  </a:lnTo>
                  <a:lnTo>
                    <a:pt x="40" y="245"/>
                  </a:lnTo>
                  <a:lnTo>
                    <a:pt x="37" y="240"/>
                  </a:lnTo>
                  <a:lnTo>
                    <a:pt x="35" y="234"/>
                  </a:lnTo>
                  <a:lnTo>
                    <a:pt x="33" y="229"/>
                  </a:lnTo>
                  <a:lnTo>
                    <a:pt x="32" y="224"/>
                  </a:lnTo>
                  <a:lnTo>
                    <a:pt x="31" y="217"/>
                  </a:lnTo>
                  <a:lnTo>
                    <a:pt x="30" y="211"/>
                  </a:lnTo>
                  <a:lnTo>
                    <a:pt x="30" y="15"/>
                  </a:lnTo>
                  <a:lnTo>
                    <a:pt x="30" y="12"/>
                  </a:lnTo>
                  <a:lnTo>
                    <a:pt x="29" y="9"/>
                  </a:lnTo>
                  <a:lnTo>
                    <a:pt x="28" y="7"/>
                  </a:lnTo>
                  <a:lnTo>
                    <a:pt x="25" y="5"/>
                  </a:lnTo>
                  <a:lnTo>
                    <a:pt x="23" y="3"/>
                  </a:lnTo>
                  <a:lnTo>
                    <a:pt x="21" y="2"/>
                  </a:lnTo>
                  <a:lnTo>
                    <a:pt x="18" y="0"/>
                  </a:lnTo>
                  <a:lnTo>
                    <a:pt x="15" y="0"/>
                  </a:lnTo>
                  <a:lnTo>
                    <a:pt x="13" y="0"/>
                  </a:lnTo>
                  <a:lnTo>
                    <a:pt x="9" y="2"/>
                  </a:lnTo>
                  <a:lnTo>
                    <a:pt x="7" y="3"/>
                  </a:lnTo>
                  <a:lnTo>
                    <a:pt x="5" y="5"/>
                  </a:lnTo>
                  <a:lnTo>
                    <a:pt x="3" y="7"/>
                  </a:lnTo>
                  <a:lnTo>
                    <a:pt x="2" y="9"/>
                  </a:lnTo>
                  <a:lnTo>
                    <a:pt x="1" y="12"/>
                  </a:lnTo>
                  <a:lnTo>
                    <a:pt x="0" y="15"/>
                  </a:lnTo>
                  <a:lnTo>
                    <a:pt x="0" y="211"/>
                  </a:lnTo>
                  <a:lnTo>
                    <a:pt x="0" y="602"/>
                  </a:lnTo>
                  <a:lnTo>
                    <a:pt x="181" y="602"/>
                  </a:lnTo>
                  <a:lnTo>
                    <a:pt x="181" y="211"/>
                  </a:lnTo>
                  <a:lnTo>
                    <a:pt x="181" y="15"/>
                  </a:lnTo>
                  <a:lnTo>
                    <a:pt x="181" y="12"/>
                  </a:lnTo>
                  <a:lnTo>
                    <a:pt x="180" y="9"/>
                  </a:lnTo>
                  <a:lnTo>
                    <a:pt x="178" y="7"/>
                  </a:lnTo>
                  <a:lnTo>
                    <a:pt x="177" y="5"/>
                  </a:lnTo>
                  <a:lnTo>
                    <a:pt x="174" y="3"/>
                  </a:lnTo>
                  <a:lnTo>
                    <a:pt x="171" y="2"/>
                  </a:lnTo>
                  <a:lnTo>
                    <a:pt x="169"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r" rtl="1"/>
              <a:endParaRPr lang="en-US" dirty="0">
                <a:solidFill>
                  <a:schemeClr val="tx1">
                    <a:lumMod val="75000"/>
                    <a:lumOff val="25000"/>
                  </a:schemeClr>
                </a:solidFill>
              </a:endParaRPr>
            </a:p>
          </p:txBody>
        </p:sp>
        <p:sp>
          <p:nvSpPr>
            <p:cNvPr id="64" name="Rectangle 715">
              <a:extLst>
                <a:ext uri="{FF2B5EF4-FFF2-40B4-BE49-F238E27FC236}">
                  <a16:creationId xmlns:a16="http://schemas.microsoft.com/office/drawing/2014/main" id="{F62F4F23-3E58-4391-99F6-14D56BFAABEA}"/>
                </a:ext>
              </a:extLst>
            </p:cNvPr>
            <p:cNvSpPr>
              <a:spLocks noChangeArrowheads="1"/>
            </p:cNvSpPr>
            <p:nvPr/>
          </p:nvSpPr>
          <p:spPr bwMode="auto">
            <a:xfrm>
              <a:off x="2674938"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r" rtl="1"/>
              <a:endParaRPr lang="en-US" dirty="0">
                <a:solidFill>
                  <a:schemeClr val="tx1">
                    <a:lumMod val="75000"/>
                    <a:lumOff val="25000"/>
                  </a:schemeClr>
                </a:solidFill>
              </a:endParaRPr>
            </a:p>
          </p:txBody>
        </p:sp>
        <p:sp>
          <p:nvSpPr>
            <p:cNvPr id="65" name="Freeform 716">
              <a:extLst>
                <a:ext uri="{FF2B5EF4-FFF2-40B4-BE49-F238E27FC236}">
                  <a16:creationId xmlns:a16="http://schemas.microsoft.com/office/drawing/2014/main" id="{66455EB6-E255-40C5-AFB5-4353F1040930}"/>
                </a:ext>
              </a:extLst>
            </p:cNvPr>
            <p:cNvSpPr>
              <a:spLocks/>
            </p:cNvSpPr>
            <p:nvPr/>
          </p:nvSpPr>
          <p:spPr bwMode="auto">
            <a:xfrm>
              <a:off x="2698750" y="1930400"/>
              <a:ext cx="9525" cy="57150"/>
            </a:xfrm>
            <a:custGeom>
              <a:avLst/>
              <a:gdLst>
                <a:gd name="T0" fmla="*/ 15 w 30"/>
                <a:gd name="T1" fmla="*/ 181 h 181"/>
                <a:gd name="T2" fmla="*/ 17 w 30"/>
                <a:gd name="T3" fmla="*/ 181 h 181"/>
                <a:gd name="T4" fmla="*/ 20 w 30"/>
                <a:gd name="T5" fmla="*/ 180 h 181"/>
                <a:gd name="T6" fmla="*/ 22 w 30"/>
                <a:gd name="T7" fmla="*/ 179 h 181"/>
                <a:gd name="T8" fmla="*/ 26 w 30"/>
                <a:gd name="T9" fmla="*/ 176 h 181"/>
                <a:gd name="T10" fmla="*/ 27 w 30"/>
                <a:gd name="T11" fmla="*/ 174 h 181"/>
                <a:gd name="T12" fmla="*/ 29 w 30"/>
                <a:gd name="T13" fmla="*/ 172 h 181"/>
                <a:gd name="T14" fmla="*/ 29 w 30"/>
                <a:gd name="T15" fmla="*/ 169 h 181"/>
                <a:gd name="T16" fmla="*/ 30 w 30"/>
                <a:gd name="T17" fmla="*/ 166 h 181"/>
                <a:gd name="T18" fmla="*/ 30 w 30"/>
                <a:gd name="T19" fmla="*/ 16 h 181"/>
                <a:gd name="T20" fmla="*/ 29 w 30"/>
                <a:gd name="T21" fmla="*/ 12 h 181"/>
                <a:gd name="T22" fmla="*/ 29 w 30"/>
                <a:gd name="T23" fmla="*/ 9 h 181"/>
                <a:gd name="T24" fmla="*/ 27 w 30"/>
                <a:gd name="T25" fmla="*/ 7 h 181"/>
                <a:gd name="T26" fmla="*/ 26 w 30"/>
                <a:gd name="T27" fmla="*/ 5 h 181"/>
                <a:gd name="T28" fmla="*/ 22 w 30"/>
                <a:gd name="T29" fmla="*/ 3 h 181"/>
                <a:gd name="T30" fmla="*/ 20 w 30"/>
                <a:gd name="T31" fmla="*/ 2 h 181"/>
                <a:gd name="T32" fmla="*/ 17 w 30"/>
                <a:gd name="T33" fmla="*/ 0 h 181"/>
                <a:gd name="T34" fmla="*/ 15 w 30"/>
                <a:gd name="T35" fmla="*/ 0 h 181"/>
                <a:gd name="T36" fmla="*/ 12 w 30"/>
                <a:gd name="T37" fmla="*/ 0 h 181"/>
                <a:gd name="T38" fmla="*/ 8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8 w 30"/>
                <a:gd name="T65" fmla="*/ 180 h 181"/>
                <a:gd name="T66" fmla="*/ 12 w 30"/>
                <a:gd name="T67" fmla="*/ 181 h 181"/>
                <a:gd name="T68" fmla="*/ 15 w 30"/>
                <a:gd name="T69" fmla="*/ 181 h 181"/>
                <a:gd name="T70" fmla="*/ 15 w 30"/>
                <a:gd name="T7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181">
                  <a:moveTo>
                    <a:pt x="15" y="181"/>
                  </a:moveTo>
                  <a:lnTo>
                    <a:pt x="17" y="181"/>
                  </a:lnTo>
                  <a:lnTo>
                    <a:pt x="20" y="180"/>
                  </a:lnTo>
                  <a:lnTo>
                    <a:pt x="22" y="179"/>
                  </a:lnTo>
                  <a:lnTo>
                    <a:pt x="26" y="176"/>
                  </a:lnTo>
                  <a:lnTo>
                    <a:pt x="27" y="174"/>
                  </a:lnTo>
                  <a:lnTo>
                    <a:pt x="29" y="172"/>
                  </a:lnTo>
                  <a:lnTo>
                    <a:pt x="29" y="169"/>
                  </a:lnTo>
                  <a:lnTo>
                    <a:pt x="30" y="166"/>
                  </a:lnTo>
                  <a:lnTo>
                    <a:pt x="30" y="16"/>
                  </a:lnTo>
                  <a:lnTo>
                    <a:pt x="29" y="12"/>
                  </a:lnTo>
                  <a:lnTo>
                    <a:pt x="29" y="9"/>
                  </a:lnTo>
                  <a:lnTo>
                    <a:pt x="27" y="7"/>
                  </a:lnTo>
                  <a:lnTo>
                    <a:pt x="26" y="5"/>
                  </a:lnTo>
                  <a:lnTo>
                    <a:pt x="22" y="3"/>
                  </a:lnTo>
                  <a:lnTo>
                    <a:pt x="20" y="2"/>
                  </a:lnTo>
                  <a:lnTo>
                    <a:pt x="17" y="0"/>
                  </a:lnTo>
                  <a:lnTo>
                    <a:pt x="15" y="0"/>
                  </a:lnTo>
                  <a:lnTo>
                    <a:pt x="12" y="0"/>
                  </a:lnTo>
                  <a:lnTo>
                    <a:pt x="8"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8" y="180"/>
                  </a:lnTo>
                  <a:lnTo>
                    <a:pt x="12" y="181"/>
                  </a:lnTo>
                  <a:lnTo>
                    <a:pt x="15"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r" rtl="1"/>
              <a:endParaRPr lang="en-US" dirty="0">
                <a:solidFill>
                  <a:schemeClr val="tx1">
                    <a:lumMod val="75000"/>
                    <a:lumOff val="25000"/>
                  </a:schemeClr>
                </a:solidFill>
              </a:endParaRPr>
            </a:p>
          </p:txBody>
        </p:sp>
        <p:sp>
          <p:nvSpPr>
            <p:cNvPr id="66" name="Freeform 717">
              <a:extLst>
                <a:ext uri="{FF2B5EF4-FFF2-40B4-BE49-F238E27FC236}">
                  <a16:creationId xmlns:a16="http://schemas.microsoft.com/office/drawing/2014/main" id="{ACB7783E-196C-43E0-BB10-D454ACB8E398}"/>
                </a:ext>
              </a:extLst>
            </p:cNvPr>
            <p:cNvSpPr>
              <a:spLocks/>
            </p:cNvSpPr>
            <p:nvPr/>
          </p:nvSpPr>
          <p:spPr bwMode="auto">
            <a:xfrm>
              <a:off x="2608263" y="1920875"/>
              <a:ext cx="57150" cy="192088"/>
            </a:xfrm>
            <a:custGeom>
              <a:avLst/>
              <a:gdLst>
                <a:gd name="T0" fmla="*/ 162 w 181"/>
                <a:gd name="T1" fmla="*/ 0 h 602"/>
                <a:gd name="T2" fmla="*/ 157 w 181"/>
                <a:gd name="T3" fmla="*/ 3 h 602"/>
                <a:gd name="T4" fmla="*/ 154 w 181"/>
                <a:gd name="T5" fmla="*/ 7 h 602"/>
                <a:gd name="T6" fmla="*/ 152 w 181"/>
                <a:gd name="T7" fmla="*/ 12 h 602"/>
                <a:gd name="T8" fmla="*/ 151 w 181"/>
                <a:gd name="T9" fmla="*/ 211 h 602"/>
                <a:gd name="T10" fmla="*/ 150 w 181"/>
                <a:gd name="T11" fmla="*/ 222 h 602"/>
                <a:gd name="T12" fmla="*/ 146 w 181"/>
                <a:gd name="T13" fmla="*/ 234 h 602"/>
                <a:gd name="T14" fmla="*/ 141 w 181"/>
                <a:gd name="T15" fmla="*/ 245 h 602"/>
                <a:gd name="T16" fmla="*/ 133 w 181"/>
                <a:gd name="T17" fmla="*/ 254 h 602"/>
                <a:gd name="T18" fmla="*/ 125 w 181"/>
                <a:gd name="T19" fmla="*/ 261 h 602"/>
                <a:gd name="T20" fmla="*/ 114 w 181"/>
                <a:gd name="T21" fmla="*/ 266 h 602"/>
                <a:gd name="T22" fmla="*/ 102 w 181"/>
                <a:gd name="T23" fmla="*/ 270 h 602"/>
                <a:gd name="T24" fmla="*/ 91 w 181"/>
                <a:gd name="T25" fmla="*/ 271 h 602"/>
                <a:gd name="T26" fmla="*/ 79 w 181"/>
                <a:gd name="T27" fmla="*/ 270 h 602"/>
                <a:gd name="T28" fmla="*/ 67 w 181"/>
                <a:gd name="T29" fmla="*/ 266 h 602"/>
                <a:gd name="T30" fmla="*/ 57 w 181"/>
                <a:gd name="T31" fmla="*/ 261 h 602"/>
                <a:gd name="T32" fmla="*/ 48 w 181"/>
                <a:gd name="T33" fmla="*/ 254 h 602"/>
                <a:gd name="T34" fmla="*/ 41 w 181"/>
                <a:gd name="T35" fmla="*/ 245 h 602"/>
                <a:gd name="T36" fmla="*/ 35 w 181"/>
                <a:gd name="T37" fmla="*/ 234 h 602"/>
                <a:gd name="T38" fmla="*/ 32 w 181"/>
                <a:gd name="T39" fmla="*/ 224 h 602"/>
                <a:gd name="T40" fmla="*/ 30 w 181"/>
                <a:gd name="T41" fmla="*/ 211 h 602"/>
                <a:gd name="T42" fmla="*/ 30 w 181"/>
                <a:gd name="T43" fmla="*/ 12 h 602"/>
                <a:gd name="T44" fmla="*/ 28 w 181"/>
                <a:gd name="T45" fmla="*/ 7 h 602"/>
                <a:gd name="T46" fmla="*/ 24 w 181"/>
                <a:gd name="T47" fmla="*/ 3 h 602"/>
                <a:gd name="T48" fmla="*/ 19 w 181"/>
                <a:gd name="T49" fmla="*/ 0 h 602"/>
                <a:gd name="T50" fmla="*/ 12 w 181"/>
                <a:gd name="T51" fmla="*/ 0 h 602"/>
                <a:gd name="T52" fmla="*/ 7 w 181"/>
                <a:gd name="T53" fmla="*/ 3 h 602"/>
                <a:gd name="T54" fmla="*/ 3 w 181"/>
                <a:gd name="T55" fmla="*/ 7 h 602"/>
                <a:gd name="T56" fmla="*/ 0 w 181"/>
                <a:gd name="T57" fmla="*/ 12 h 602"/>
                <a:gd name="T58" fmla="*/ 0 w 181"/>
                <a:gd name="T59" fmla="*/ 211 h 602"/>
                <a:gd name="T60" fmla="*/ 181 w 181"/>
                <a:gd name="T61" fmla="*/ 602 h 602"/>
                <a:gd name="T62" fmla="*/ 181 w 181"/>
                <a:gd name="T63" fmla="*/ 15 h 602"/>
                <a:gd name="T64" fmla="*/ 180 w 181"/>
                <a:gd name="T65" fmla="*/ 9 h 602"/>
                <a:gd name="T66" fmla="*/ 176 w 181"/>
                <a:gd name="T67" fmla="*/ 5 h 602"/>
                <a:gd name="T68" fmla="*/ 172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2" y="0"/>
                  </a:lnTo>
                  <a:lnTo>
                    <a:pt x="160" y="2"/>
                  </a:lnTo>
                  <a:lnTo>
                    <a:pt x="157" y="3"/>
                  </a:lnTo>
                  <a:lnTo>
                    <a:pt x="155" y="5"/>
                  </a:lnTo>
                  <a:lnTo>
                    <a:pt x="154" y="7"/>
                  </a:lnTo>
                  <a:lnTo>
                    <a:pt x="152" y="9"/>
                  </a:lnTo>
                  <a:lnTo>
                    <a:pt x="152" y="12"/>
                  </a:lnTo>
                  <a:lnTo>
                    <a:pt x="151" y="15"/>
                  </a:lnTo>
                  <a:lnTo>
                    <a:pt x="151" y="211"/>
                  </a:lnTo>
                  <a:lnTo>
                    <a:pt x="151" y="217"/>
                  </a:lnTo>
                  <a:lnTo>
                    <a:pt x="150" y="222"/>
                  </a:lnTo>
                  <a:lnTo>
                    <a:pt x="148" y="229"/>
                  </a:lnTo>
                  <a:lnTo>
                    <a:pt x="146" y="234"/>
                  </a:lnTo>
                  <a:lnTo>
                    <a:pt x="143" y="240"/>
                  </a:lnTo>
                  <a:lnTo>
                    <a:pt x="141" y="245"/>
                  </a:lnTo>
                  <a:lnTo>
                    <a:pt x="137" y="249"/>
                  </a:lnTo>
                  <a:lnTo>
                    <a:pt x="133" y="254"/>
                  </a:lnTo>
                  <a:lnTo>
                    <a:pt x="129" y="258"/>
                  </a:lnTo>
                  <a:lnTo>
                    <a:pt x="125" y="261"/>
                  </a:lnTo>
                  <a:lnTo>
                    <a:pt x="120" y="264"/>
                  </a:lnTo>
                  <a:lnTo>
                    <a:pt x="114" y="266"/>
                  </a:lnTo>
                  <a:lnTo>
                    <a:pt x="109" y="269"/>
                  </a:lnTo>
                  <a:lnTo>
                    <a:pt x="102" y="270"/>
                  </a:lnTo>
                  <a:lnTo>
                    <a:pt x="97" y="271"/>
                  </a:lnTo>
                  <a:lnTo>
                    <a:pt x="91" y="271"/>
                  </a:lnTo>
                  <a:lnTo>
                    <a:pt x="84" y="271"/>
                  </a:lnTo>
                  <a:lnTo>
                    <a:pt x="79" y="270"/>
                  </a:lnTo>
                  <a:lnTo>
                    <a:pt x="72" y="269"/>
                  </a:lnTo>
                  <a:lnTo>
                    <a:pt x="67" y="266"/>
                  </a:lnTo>
                  <a:lnTo>
                    <a:pt x="62" y="264"/>
                  </a:lnTo>
                  <a:lnTo>
                    <a:pt x="57" y="261"/>
                  </a:lnTo>
                  <a:lnTo>
                    <a:pt x="52" y="258"/>
                  </a:lnTo>
                  <a:lnTo>
                    <a:pt x="48" y="254"/>
                  </a:lnTo>
                  <a:lnTo>
                    <a:pt x="44" y="249"/>
                  </a:lnTo>
                  <a:lnTo>
                    <a:pt x="41" y="245"/>
                  </a:lnTo>
                  <a:lnTo>
                    <a:pt x="38" y="240"/>
                  </a:lnTo>
                  <a:lnTo>
                    <a:pt x="35" y="234"/>
                  </a:lnTo>
                  <a:lnTo>
                    <a:pt x="33" y="229"/>
                  </a:lnTo>
                  <a:lnTo>
                    <a:pt x="32" y="224"/>
                  </a:lnTo>
                  <a:lnTo>
                    <a:pt x="30" y="217"/>
                  </a:lnTo>
                  <a:lnTo>
                    <a:pt x="30" y="211"/>
                  </a:lnTo>
                  <a:lnTo>
                    <a:pt x="30" y="15"/>
                  </a:lnTo>
                  <a:lnTo>
                    <a:pt x="30" y="12"/>
                  </a:lnTo>
                  <a:lnTo>
                    <a:pt x="29" y="9"/>
                  </a:lnTo>
                  <a:lnTo>
                    <a:pt x="28" y="7"/>
                  </a:lnTo>
                  <a:lnTo>
                    <a:pt x="26" y="5"/>
                  </a:lnTo>
                  <a:lnTo>
                    <a:pt x="24" y="3"/>
                  </a:lnTo>
                  <a:lnTo>
                    <a:pt x="21" y="2"/>
                  </a:lnTo>
                  <a:lnTo>
                    <a:pt x="19" y="0"/>
                  </a:lnTo>
                  <a:lnTo>
                    <a:pt x="15" y="0"/>
                  </a:lnTo>
                  <a:lnTo>
                    <a:pt x="12" y="0"/>
                  </a:lnTo>
                  <a:lnTo>
                    <a:pt x="9" y="2"/>
                  </a:lnTo>
                  <a:lnTo>
                    <a:pt x="7" y="3"/>
                  </a:lnTo>
                  <a:lnTo>
                    <a:pt x="5" y="5"/>
                  </a:lnTo>
                  <a:lnTo>
                    <a:pt x="3" y="7"/>
                  </a:lnTo>
                  <a:lnTo>
                    <a:pt x="2" y="9"/>
                  </a:lnTo>
                  <a:lnTo>
                    <a:pt x="0" y="12"/>
                  </a:lnTo>
                  <a:lnTo>
                    <a:pt x="0" y="15"/>
                  </a:lnTo>
                  <a:lnTo>
                    <a:pt x="0" y="211"/>
                  </a:lnTo>
                  <a:lnTo>
                    <a:pt x="0" y="602"/>
                  </a:lnTo>
                  <a:lnTo>
                    <a:pt x="181" y="602"/>
                  </a:lnTo>
                  <a:lnTo>
                    <a:pt x="181" y="211"/>
                  </a:lnTo>
                  <a:lnTo>
                    <a:pt x="181" y="15"/>
                  </a:lnTo>
                  <a:lnTo>
                    <a:pt x="181" y="12"/>
                  </a:lnTo>
                  <a:lnTo>
                    <a:pt x="180" y="9"/>
                  </a:lnTo>
                  <a:lnTo>
                    <a:pt x="178" y="7"/>
                  </a:lnTo>
                  <a:lnTo>
                    <a:pt x="176" y="5"/>
                  </a:lnTo>
                  <a:lnTo>
                    <a:pt x="174" y="3"/>
                  </a:lnTo>
                  <a:lnTo>
                    <a:pt x="172" y="2"/>
                  </a:lnTo>
                  <a:lnTo>
                    <a:pt x="169"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r" rtl="1"/>
              <a:endParaRPr lang="en-US" dirty="0">
                <a:solidFill>
                  <a:schemeClr val="tx1">
                    <a:lumMod val="75000"/>
                    <a:lumOff val="25000"/>
                  </a:schemeClr>
                </a:solidFill>
              </a:endParaRPr>
            </a:p>
          </p:txBody>
        </p:sp>
        <p:sp>
          <p:nvSpPr>
            <p:cNvPr id="67" name="Rectangle 718">
              <a:extLst>
                <a:ext uri="{FF2B5EF4-FFF2-40B4-BE49-F238E27FC236}">
                  <a16:creationId xmlns:a16="http://schemas.microsoft.com/office/drawing/2014/main" id="{CB587A79-A690-4BE1-9A7B-D4D179008449}"/>
                </a:ext>
              </a:extLst>
            </p:cNvPr>
            <p:cNvSpPr>
              <a:spLocks noChangeArrowheads="1"/>
            </p:cNvSpPr>
            <p:nvPr/>
          </p:nvSpPr>
          <p:spPr bwMode="auto">
            <a:xfrm>
              <a:off x="2608263"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r" rtl="1"/>
              <a:endParaRPr lang="en-US" dirty="0">
                <a:solidFill>
                  <a:schemeClr val="tx1">
                    <a:lumMod val="75000"/>
                    <a:lumOff val="25000"/>
                  </a:schemeClr>
                </a:solidFill>
              </a:endParaRPr>
            </a:p>
          </p:txBody>
        </p:sp>
        <p:sp>
          <p:nvSpPr>
            <p:cNvPr id="68" name="Freeform 719">
              <a:extLst>
                <a:ext uri="{FF2B5EF4-FFF2-40B4-BE49-F238E27FC236}">
                  <a16:creationId xmlns:a16="http://schemas.microsoft.com/office/drawing/2014/main" id="{9B27E552-9858-46C0-912C-4365788798C8}"/>
                </a:ext>
              </a:extLst>
            </p:cNvPr>
            <p:cNvSpPr>
              <a:spLocks/>
            </p:cNvSpPr>
            <p:nvPr/>
          </p:nvSpPr>
          <p:spPr bwMode="auto">
            <a:xfrm>
              <a:off x="2608263" y="2151063"/>
              <a:ext cx="57150" cy="57150"/>
            </a:xfrm>
            <a:custGeom>
              <a:avLst/>
              <a:gdLst>
                <a:gd name="T0" fmla="*/ 0 w 181"/>
                <a:gd name="T1" fmla="*/ 91 h 182"/>
                <a:gd name="T2" fmla="*/ 0 w 181"/>
                <a:gd name="T3" fmla="*/ 100 h 182"/>
                <a:gd name="T4" fmla="*/ 3 w 181"/>
                <a:gd name="T5" fmla="*/ 110 h 182"/>
                <a:gd name="T6" fmla="*/ 5 w 181"/>
                <a:gd name="T7" fmla="*/ 118 h 182"/>
                <a:gd name="T8" fmla="*/ 8 w 181"/>
                <a:gd name="T9" fmla="*/ 126 h 182"/>
                <a:gd name="T10" fmla="*/ 11 w 181"/>
                <a:gd name="T11" fmla="*/ 134 h 182"/>
                <a:gd name="T12" fmla="*/ 15 w 181"/>
                <a:gd name="T13" fmla="*/ 142 h 182"/>
                <a:gd name="T14" fmla="*/ 21 w 181"/>
                <a:gd name="T15" fmla="*/ 148 h 182"/>
                <a:gd name="T16" fmla="*/ 27 w 181"/>
                <a:gd name="T17" fmla="*/ 155 h 182"/>
                <a:gd name="T18" fmla="*/ 34 w 181"/>
                <a:gd name="T19" fmla="*/ 161 h 182"/>
                <a:gd name="T20" fmla="*/ 40 w 181"/>
                <a:gd name="T21" fmla="*/ 165 h 182"/>
                <a:gd name="T22" fmla="*/ 48 w 181"/>
                <a:gd name="T23" fmla="*/ 171 h 182"/>
                <a:gd name="T24" fmla="*/ 55 w 181"/>
                <a:gd name="T25" fmla="*/ 174 h 182"/>
                <a:gd name="T26" fmla="*/ 64 w 181"/>
                <a:gd name="T27" fmla="*/ 177 h 182"/>
                <a:gd name="T28" fmla="*/ 72 w 181"/>
                <a:gd name="T29" fmla="*/ 179 h 182"/>
                <a:gd name="T30" fmla="*/ 82 w 181"/>
                <a:gd name="T31" fmla="*/ 181 h 182"/>
                <a:gd name="T32" fmla="*/ 91 w 181"/>
                <a:gd name="T33" fmla="*/ 182 h 182"/>
                <a:gd name="T34" fmla="*/ 100 w 181"/>
                <a:gd name="T35" fmla="*/ 181 h 182"/>
                <a:gd name="T36" fmla="*/ 109 w 181"/>
                <a:gd name="T37" fmla="*/ 179 h 182"/>
                <a:gd name="T38" fmla="*/ 117 w 181"/>
                <a:gd name="T39" fmla="*/ 177 h 182"/>
                <a:gd name="T40" fmla="*/ 126 w 181"/>
                <a:gd name="T41" fmla="*/ 174 h 182"/>
                <a:gd name="T42" fmla="*/ 133 w 181"/>
                <a:gd name="T43" fmla="*/ 171 h 182"/>
                <a:gd name="T44" fmla="*/ 141 w 181"/>
                <a:gd name="T45" fmla="*/ 165 h 182"/>
                <a:gd name="T46" fmla="*/ 148 w 181"/>
                <a:gd name="T47" fmla="*/ 161 h 182"/>
                <a:gd name="T48" fmla="*/ 155 w 181"/>
                <a:gd name="T49" fmla="*/ 155 h 182"/>
                <a:gd name="T50" fmla="*/ 160 w 181"/>
                <a:gd name="T51" fmla="*/ 148 h 182"/>
                <a:gd name="T52" fmla="*/ 166 w 181"/>
                <a:gd name="T53" fmla="*/ 142 h 182"/>
                <a:gd name="T54" fmla="*/ 170 w 181"/>
                <a:gd name="T55" fmla="*/ 134 h 182"/>
                <a:gd name="T56" fmla="*/ 174 w 181"/>
                <a:gd name="T57" fmla="*/ 126 h 182"/>
                <a:gd name="T58" fmla="*/ 177 w 181"/>
                <a:gd name="T59" fmla="*/ 118 h 182"/>
                <a:gd name="T60" fmla="*/ 180 w 181"/>
                <a:gd name="T61" fmla="*/ 110 h 182"/>
                <a:gd name="T62" fmla="*/ 181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0" y="100"/>
                  </a:lnTo>
                  <a:lnTo>
                    <a:pt x="3" y="110"/>
                  </a:lnTo>
                  <a:lnTo>
                    <a:pt x="5" y="118"/>
                  </a:lnTo>
                  <a:lnTo>
                    <a:pt x="8" y="126"/>
                  </a:lnTo>
                  <a:lnTo>
                    <a:pt x="11" y="134"/>
                  </a:lnTo>
                  <a:lnTo>
                    <a:pt x="15" y="142"/>
                  </a:lnTo>
                  <a:lnTo>
                    <a:pt x="21" y="148"/>
                  </a:lnTo>
                  <a:lnTo>
                    <a:pt x="27" y="155"/>
                  </a:lnTo>
                  <a:lnTo>
                    <a:pt x="34" y="161"/>
                  </a:lnTo>
                  <a:lnTo>
                    <a:pt x="40" y="165"/>
                  </a:lnTo>
                  <a:lnTo>
                    <a:pt x="48" y="171"/>
                  </a:lnTo>
                  <a:lnTo>
                    <a:pt x="55" y="174"/>
                  </a:lnTo>
                  <a:lnTo>
                    <a:pt x="64" y="177"/>
                  </a:lnTo>
                  <a:lnTo>
                    <a:pt x="72" y="179"/>
                  </a:lnTo>
                  <a:lnTo>
                    <a:pt x="82" y="181"/>
                  </a:lnTo>
                  <a:lnTo>
                    <a:pt x="91" y="182"/>
                  </a:lnTo>
                  <a:lnTo>
                    <a:pt x="100" y="181"/>
                  </a:lnTo>
                  <a:lnTo>
                    <a:pt x="109" y="179"/>
                  </a:lnTo>
                  <a:lnTo>
                    <a:pt x="117" y="177"/>
                  </a:lnTo>
                  <a:lnTo>
                    <a:pt x="126" y="174"/>
                  </a:lnTo>
                  <a:lnTo>
                    <a:pt x="133" y="171"/>
                  </a:lnTo>
                  <a:lnTo>
                    <a:pt x="141" y="165"/>
                  </a:lnTo>
                  <a:lnTo>
                    <a:pt x="148" y="161"/>
                  </a:lnTo>
                  <a:lnTo>
                    <a:pt x="155" y="155"/>
                  </a:lnTo>
                  <a:lnTo>
                    <a:pt x="160" y="148"/>
                  </a:lnTo>
                  <a:lnTo>
                    <a:pt x="166" y="142"/>
                  </a:lnTo>
                  <a:lnTo>
                    <a:pt x="170" y="134"/>
                  </a:lnTo>
                  <a:lnTo>
                    <a:pt x="174" y="126"/>
                  </a:lnTo>
                  <a:lnTo>
                    <a:pt x="177" y="118"/>
                  </a:lnTo>
                  <a:lnTo>
                    <a:pt x="180" y="110"/>
                  </a:lnTo>
                  <a:lnTo>
                    <a:pt x="181"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r" rtl="1"/>
              <a:endParaRPr lang="en-US" dirty="0">
                <a:solidFill>
                  <a:schemeClr val="tx1">
                    <a:lumMod val="75000"/>
                    <a:lumOff val="25000"/>
                  </a:schemeClr>
                </a:solidFill>
              </a:endParaRPr>
            </a:p>
          </p:txBody>
        </p:sp>
        <p:sp>
          <p:nvSpPr>
            <p:cNvPr id="69" name="Freeform 720">
              <a:extLst>
                <a:ext uri="{FF2B5EF4-FFF2-40B4-BE49-F238E27FC236}">
                  <a16:creationId xmlns:a16="http://schemas.microsoft.com/office/drawing/2014/main" id="{445A4A3C-20C5-4624-9209-D11A75CEC9B9}"/>
                </a:ext>
              </a:extLst>
            </p:cNvPr>
            <p:cNvSpPr>
              <a:spLocks/>
            </p:cNvSpPr>
            <p:nvPr/>
          </p:nvSpPr>
          <p:spPr bwMode="auto">
            <a:xfrm>
              <a:off x="2632075" y="1930400"/>
              <a:ext cx="9525" cy="57150"/>
            </a:xfrm>
            <a:custGeom>
              <a:avLst/>
              <a:gdLst>
                <a:gd name="T0" fmla="*/ 15 w 30"/>
                <a:gd name="T1" fmla="*/ 181 h 181"/>
                <a:gd name="T2" fmla="*/ 18 w 30"/>
                <a:gd name="T3" fmla="*/ 181 h 181"/>
                <a:gd name="T4" fmla="*/ 21 w 30"/>
                <a:gd name="T5" fmla="*/ 180 h 181"/>
                <a:gd name="T6" fmla="*/ 23 w 30"/>
                <a:gd name="T7" fmla="*/ 179 h 181"/>
                <a:gd name="T8" fmla="*/ 25 w 30"/>
                <a:gd name="T9" fmla="*/ 176 h 181"/>
                <a:gd name="T10" fmla="*/ 27 w 30"/>
                <a:gd name="T11" fmla="*/ 174 h 181"/>
                <a:gd name="T12" fmla="*/ 28 w 30"/>
                <a:gd name="T13" fmla="*/ 172 h 181"/>
                <a:gd name="T14" fmla="*/ 30 w 30"/>
                <a:gd name="T15" fmla="*/ 169 h 181"/>
                <a:gd name="T16" fmla="*/ 30 w 30"/>
                <a:gd name="T17" fmla="*/ 166 h 181"/>
                <a:gd name="T18" fmla="*/ 30 w 30"/>
                <a:gd name="T19" fmla="*/ 16 h 181"/>
                <a:gd name="T20" fmla="*/ 30 w 30"/>
                <a:gd name="T21" fmla="*/ 12 h 181"/>
                <a:gd name="T22" fmla="*/ 28 w 30"/>
                <a:gd name="T23" fmla="*/ 9 h 181"/>
                <a:gd name="T24" fmla="*/ 27 w 30"/>
                <a:gd name="T25" fmla="*/ 7 h 181"/>
                <a:gd name="T26" fmla="*/ 25 w 30"/>
                <a:gd name="T27" fmla="*/ 5 h 181"/>
                <a:gd name="T28" fmla="*/ 23 w 30"/>
                <a:gd name="T29" fmla="*/ 3 h 181"/>
                <a:gd name="T30" fmla="*/ 21 w 30"/>
                <a:gd name="T31" fmla="*/ 2 h 181"/>
                <a:gd name="T32" fmla="*/ 18 w 30"/>
                <a:gd name="T33" fmla="*/ 0 h 181"/>
                <a:gd name="T34" fmla="*/ 15 w 30"/>
                <a:gd name="T35" fmla="*/ 0 h 181"/>
                <a:gd name="T36" fmla="*/ 11 w 30"/>
                <a:gd name="T37" fmla="*/ 0 h 181"/>
                <a:gd name="T38" fmla="*/ 9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9 w 30"/>
                <a:gd name="T65" fmla="*/ 180 h 181"/>
                <a:gd name="T66" fmla="*/ 11 w 30"/>
                <a:gd name="T67" fmla="*/ 181 h 181"/>
                <a:gd name="T68" fmla="*/ 15 w 30"/>
                <a:gd name="T69"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181">
                  <a:moveTo>
                    <a:pt x="15" y="181"/>
                  </a:moveTo>
                  <a:lnTo>
                    <a:pt x="18" y="181"/>
                  </a:lnTo>
                  <a:lnTo>
                    <a:pt x="21" y="180"/>
                  </a:lnTo>
                  <a:lnTo>
                    <a:pt x="23" y="179"/>
                  </a:lnTo>
                  <a:lnTo>
                    <a:pt x="25" y="176"/>
                  </a:lnTo>
                  <a:lnTo>
                    <a:pt x="27" y="174"/>
                  </a:lnTo>
                  <a:lnTo>
                    <a:pt x="28" y="172"/>
                  </a:lnTo>
                  <a:lnTo>
                    <a:pt x="30" y="169"/>
                  </a:lnTo>
                  <a:lnTo>
                    <a:pt x="30" y="166"/>
                  </a:lnTo>
                  <a:lnTo>
                    <a:pt x="30" y="16"/>
                  </a:lnTo>
                  <a:lnTo>
                    <a:pt x="30" y="12"/>
                  </a:lnTo>
                  <a:lnTo>
                    <a:pt x="28" y="9"/>
                  </a:lnTo>
                  <a:lnTo>
                    <a:pt x="27" y="7"/>
                  </a:lnTo>
                  <a:lnTo>
                    <a:pt x="25" y="5"/>
                  </a:lnTo>
                  <a:lnTo>
                    <a:pt x="23" y="3"/>
                  </a:lnTo>
                  <a:lnTo>
                    <a:pt x="21" y="2"/>
                  </a:lnTo>
                  <a:lnTo>
                    <a:pt x="18" y="0"/>
                  </a:lnTo>
                  <a:lnTo>
                    <a:pt x="15" y="0"/>
                  </a:lnTo>
                  <a:lnTo>
                    <a:pt x="11" y="0"/>
                  </a:lnTo>
                  <a:lnTo>
                    <a:pt x="9"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9" y="180"/>
                  </a:lnTo>
                  <a:lnTo>
                    <a:pt x="11"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r" rtl="1"/>
              <a:endParaRPr lang="en-US" dirty="0">
                <a:solidFill>
                  <a:schemeClr val="tx1">
                    <a:lumMod val="75000"/>
                    <a:lumOff val="25000"/>
                  </a:schemeClr>
                </a:solidFill>
              </a:endParaRPr>
            </a:p>
          </p:txBody>
        </p:sp>
      </p:grpSp>
      <p:sp>
        <p:nvSpPr>
          <p:cNvPr id="71" name="Freeform 3850" descr="Icon of lightning. ">
            <a:extLst>
              <a:ext uri="{FF2B5EF4-FFF2-40B4-BE49-F238E27FC236}">
                <a16:creationId xmlns:a16="http://schemas.microsoft.com/office/drawing/2014/main" id="{4F438411-AB3F-41D1-B7B0-3BD67465A272}"/>
              </a:ext>
            </a:extLst>
          </p:cNvPr>
          <p:cNvSpPr>
            <a:spLocks/>
          </p:cNvSpPr>
          <p:nvPr/>
        </p:nvSpPr>
        <p:spPr bwMode="auto">
          <a:xfrm>
            <a:off x="4904481" y="4108092"/>
            <a:ext cx="268346" cy="380334"/>
          </a:xfrm>
          <a:custGeom>
            <a:avLst/>
            <a:gdLst>
              <a:gd name="T0" fmla="*/ 635 w 636"/>
              <a:gd name="T1" fmla="*/ 369 h 901"/>
              <a:gd name="T2" fmla="*/ 632 w 636"/>
              <a:gd name="T3" fmla="*/ 365 h 901"/>
              <a:gd name="T4" fmla="*/ 629 w 636"/>
              <a:gd name="T5" fmla="*/ 362 h 901"/>
              <a:gd name="T6" fmla="*/ 625 w 636"/>
              <a:gd name="T7" fmla="*/ 360 h 901"/>
              <a:gd name="T8" fmla="*/ 621 w 636"/>
              <a:gd name="T9" fmla="*/ 360 h 901"/>
              <a:gd name="T10" fmla="*/ 337 w 636"/>
              <a:gd name="T11" fmla="*/ 360 h 901"/>
              <a:gd name="T12" fmla="*/ 409 w 636"/>
              <a:gd name="T13" fmla="*/ 17 h 901"/>
              <a:gd name="T14" fmla="*/ 409 w 636"/>
              <a:gd name="T15" fmla="*/ 13 h 901"/>
              <a:gd name="T16" fmla="*/ 408 w 636"/>
              <a:gd name="T17" fmla="*/ 7 h 901"/>
              <a:gd name="T18" fmla="*/ 405 w 636"/>
              <a:gd name="T19" fmla="*/ 3 h 901"/>
              <a:gd name="T20" fmla="*/ 400 w 636"/>
              <a:gd name="T21" fmla="*/ 1 h 901"/>
              <a:gd name="T22" fmla="*/ 395 w 636"/>
              <a:gd name="T23" fmla="*/ 0 h 901"/>
              <a:gd name="T24" fmla="*/ 390 w 636"/>
              <a:gd name="T25" fmla="*/ 0 h 901"/>
              <a:gd name="T26" fmla="*/ 385 w 636"/>
              <a:gd name="T27" fmla="*/ 2 h 901"/>
              <a:gd name="T28" fmla="*/ 382 w 636"/>
              <a:gd name="T29" fmla="*/ 6 h 901"/>
              <a:gd name="T30" fmla="*/ 2 w 636"/>
              <a:gd name="T31" fmla="*/ 547 h 901"/>
              <a:gd name="T32" fmla="*/ 1 w 636"/>
              <a:gd name="T33" fmla="*/ 550 h 901"/>
              <a:gd name="T34" fmla="*/ 0 w 636"/>
              <a:gd name="T35" fmla="*/ 554 h 901"/>
              <a:gd name="T36" fmla="*/ 0 w 636"/>
              <a:gd name="T37" fmla="*/ 559 h 901"/>
              <a:gd name="T38" fmla="*/ 1 w 636"/>
              <a:gd name="T39" fmla="*/ 562 h 901"/>
              <a:gd name="T40" fmla="*/ 4 w 636"/>
              <a:gd name="T41" fmla="*/ 566 h 901"/>
              <a:gd name="T42" fmla="*/ 8 w 636"/>
              <a:gd name="T43" fmla="*/ 568 h 901"/>
              <a:gd name="T44" fmla="*/ 11 w 636"/>
              <a:gd name="T45" fmla="*/ 569 h 901"/>
              <a:gd name="T46" fmla="*/ 15 w 636"/>
              <a:gd name="T47" fmla="*/ 570 h 901"/>
              <a:gd name="T48" fmla="*/ 299 w 636"/>
              <a:gd name="T49" fmla="*/ 570 h 901"/>
              <a:gd name="T50" fmla="*/ 228 w 636"/>
              <a:gd name="T51" fmla="*/ 882 h 901"/>
              <a:gd name="T52" fmla="*/ 228 w 636"/>
              <a:gd name="T53" fmla="*/ 888 h 901"/>
              <a:gd name="T54" fmla="*/ 229 w 636"/>
              <a:gd name="T55" fmla="*/ 892 h 901"/>
              <a:gd name="T56" fmla="*/ 232 w 636"/>
              <a:gd name="T57" fmla="*/ 896 h 901"/>
              <a:gd name="T58" fmla="*/ 236 w 636"/>
              <a:gd name="T59" fmla="*/ 900 h 901"/>
              <a:gd name="T60" fmla="*/ 239 w 636"/>
              <a:gd name="T61" fmla="*/ 901 h 901"/>
              <a:gd name="T62" fmla="*/ 243 w 636"/>
              <a:gd name="T63" fmla="*/ 901 h 901"/>
              <a:gd name="T64" fmla="*/ 246 w 636"/>
              <a:gd name="T65" fmla="*/ 901 h 901"/>
              <a:gd name="T66" fmla="*/ 249 w 636"/>
              <a:gd name="T67" fmla="*/ 900 h 901"/>
              <a:gd name="T68" fmla="*/ 252 w 636"/>
              <a:gd name="T69" fmla="*/ 897 h 901"/>
              <a:gd name="T70" fmla="*/ 254 w 636"/>
              <a:gd name="T71" fmla="*/ 895 h 901"/>
              <a:gd name="T72" fmla="*/ 633 w 636"/>
              <a:gd name="T73" fmla="*/ 384 h 901"/>
              <a:gd name="T74" fmla="*/ 635 w 636"/>
              <a:gd name="T75" fmla="*/ 381 h 901"/>
              <a:gd name="T76" fmla="*/ 636 w 636"/>
              <a:gd name="T77" fmla="*/ 376 h 901"/>
              <a:gd name="T78" fmla="*/ 636 w 636"/>
              <a:gd name="T79" fmla="*/ 372 h 901"/>
              <a:gd name="T80" fmla="*/ 635 w 636"/>
              <a:gd name="T81" fmla="*/ 369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6" h="901">
                <a:moveTo>
                  <a:pt x="635" y="369"/>
                </a:moveTo>
                <a:lnTo>
                  <a:pt x="632" y="365"/>
                </a:lnTo>
                <a:lnTo>
                  <a:pt x="629" y="362"/>
                </a:lnTo>
                <a:lnTo>
                  <a:pt x="625" y="360"/>
                </a:lnTo>
                <a:lnTo>
                  <a:pt x="621" y="360"/>
                </a:lnTo>
                <a:lnTo>
                  <a:pt x="337" y="360"/>
                </a:lnTo>
                <a:lnTo>
                  <a:pt x="409" y="17"/>
                </a:lnTo>
                <a:lnTo>
                  <a:pt x="409" y="13"/>
                </a:lnTo>
                <a:lnTo>
                  <a:pt x="408" y="7"/>
                </a:lnTo>
                <a:lnTo>
                  <a:pt x="405" y="3"/>
                </a:lnTo>
                <a:lnTo>
                  <a:pt x="400" y="1"/>
                </a:lnTo>
                <a:lnTo>
                  <a:pt x="395" y="0"/>
                </a:lnTo>
                <a:lnTo>
                  <a:pt x="390" y="0"/>
                </a:lnTo>
                <a:lnTo>
                  <a:pt x="385" y="2"/>
                </a:lnTo>
                <a:lnTo>
                  <a:pt x="382" y="6"/>
                </a:lnTo>
                <a:lnTo>
                  <a:pt x="2" y="547"/>
                </a:lnTo>
                <a:lnTo>
                  <a:pt x="1" y="550"/>
                </a:lnTo>
                <a:lnTo>
                  <a:pt x="0" y="554"/>
                </a:lnTo>
                <a:lnTo>
                  <a:pt x="0" y="559"/>
                </a:lnTo>
                <a:lnTo>
                  <a:pt x="1" y="562"/>
                </a:lnTo>
                <a:lnTo>
                  <a:pt x="4" y="566"/>
                </a:lnTo>
                <a:lnTo>
                  <a:pt x="8" y="568"/>
                </a:lnTo>
                <a:lnTo>
                  <a:pt x="11" y="569"/>
                </a:lnTo>
                <a:lnTo>
                  <a:pt x="15" y="570"/>
                </a:lnTo>
                <a:lnTo>
                  <a:pt x="299" y="570"/>
                </a:lnTo>
                <a:lnTo>
                  <a:pt x="228" y="882"/>
                </a:lnTo>
                <a:lnTo>
                  <a:pt x="228" y="888"/>
                </a:lnTo>
                <a:lnTo>
                  <a:pt x="229" y="892"/>
                </a:lnTo>
                <a:lnTo>
                  <a:pt x="232" y="896"/>
                </a:lnTo>
                <a:lnTo>
                  <a:pt x="236" y="900"/>
                </a:lnTo>
                <a:lnTo>
                  <a:pt x="239" y="901"/>
                </a:lnTo>
                <a:lnTo>
                  <a:pt x="243" y="901"/>
                </a:lnTo>
                <a:lnTo>
                  <a:pt x="246" y="901"/>
                </a:lnTo>
                <a:lnTo>
                  <a:pt x="249" y="900"/>
                </a:lnTo>
                <a:lnTo>
                  <a:pt x="252" y="897"/>
                </a:lnTo>
                <a:lnTo>
                  <a:pt x="254" y="895"/>
                </a:lnTo>
                <a:lnTo>
                  <a:pt x="633" y="384"/>
                </a:lnTo>
                <a:lnTo>
                  <a:pt x="635" y="381"/>
                </a:lnTo>
                <a:lnTo>
                  <a:pt x="636" y="376"/>
                </a:lnTo>
                <a:lnTo>
                  <a:pt x="636" y="372"/>
                </a:lnTo>
                <a:lnTo>
                  <a:pt x="635" y="369"/>
                </a:lnTo>
                <a:close/>
              </a:path>
            </a:pathLst>
          </a:custGeom>
          <a:solidFill>
            <a:srgbClr val="BB9133"/>
          </a:solidFill>
          <a:ln>
            <a:noFill/>
          </a:ln>
        </p:spPr>
        <p:txBody>
          <a:bodyPr vert="horz" wrap="square" lIns="91440" tIns="45720" rIns="91440" bIns="45720" numCol="1" anchor="t" anchorCtr="0" compatLnSpc="1">
            <a:prstTxWarp prst="textNoShape">
              <a:avLst/>
            </a:prstTxWarp>
          </a:bodyPr>
          <a:lstStyle/>
          <a:p>
            <a:endParaRPr lang="en-US" dirty="0">
              <a:solidFill>
                <a:schemeClr val="tx1">
                  <a:lumMod val="75000"/>
                  <a:lumOff val="25000"/>
                </a:schemeClr>
              </a:solidFill>
            </a:endParaRPr>
          </a:p>
        </p:txBody>
      </p:sp>
      <p:sp>
        <p:nvSpPr>
          <p:cNvPr id="72" name="Freeform 3886" descr="Icon of magnifying glass to represent search. ">
            <a:extLst>
              <a:ext uri="{FF2B5EF4-FFF2-40B4-BE49-F238E27FC236}">
                <a16:creationId xmlns:a16="http://schemas.microsoft.com/office/drawing/2014/main" id="{EC8E95A8-22FE-44FA-B5A6-2AA2D47A5BB3}"/>
              </a:ext>
            </a:extLst>
          </p:cNvPr>
          <p:cNvSpPr>
            <a:spLocks noEditPoints="1"/>
          </p:cNvSpPr>
          <p:nvPr/>
        </p:nvSpPr>
        <p:spPr bwMode="auto">
          <a:xfrm>
            <a:off x="6969519" y="2914596"/>
            <a:ext cx="382447" cy="380334"/>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rgbClr val="535832"/>
          </a:solidFill>
          <a:ln>
            <a:noFill/>
          </a:ln>
        </p:spPr>
        <p:txBody>
          <a:bodyPr vert="horz" wrap="square" lIns="91440" tIns="45720" rIns="91440" bIns="45720" numCol="1" anchor="t" anchorCtr="0" compatLnSpc="1">
            <a:prstTxWarp prst="textNoShape">
              <a:avLst/>
            </a:prstTxWarp>
          </a:bodyPr>
          <a:lstStyle/>
          <a:p>
            <a:pPr algn="r" rtl="1"/>
            <a:endParaRPr lang="en-US" dirty="0">
              <a:solidFill>
                <a:schemeClr val="tx1">
                  <a:lumMod val="75000"/>
                  <a:lumOff val="25000"/>
                </a:schemeClr>
              </a:solidFill>
            </a:endParaRPr>
          </a:p>
        </p:txBody>
      </p:sp>
      <p:sp>
        <p:nvSpPr>
          <p:cNvPr id="47" name="Rectangle: Rounded Corners 27">
            <a:extLst>
              <a:ext uri="{FF2B5EF4-FFF2-40B4-BE49-F238E27FC236}">
                <a16:creationId xmlns:a16="http://schemas.microsoft.com/office/drawing/2014/main" id="{C917D965-B5BB-41DC-BB5E-C27AF802DD50}"/>
              </a:ext>
            </a:extLst>
          </p:cNvPr>
          <p:cNvSpPr/>
          <p:nvPr/>
        </p:nvSpPr>
        <p:spPr>
          <a:xfrm>
            <a:off x="9303546" y="842072"/>
            <a:ext cx="2544785" cy="425638"/>
          </a:xfrm>
          <a:prstGeom prst="roundRect">
            <a:avLst/>
          </a:prstGeom>
          <a:solidFill>
            <a:srgbClr val="D2A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A" b="1" dirty="0">
                <a:effectLst>
                  <a:outerShdw blurRad="38100" dist="38100" dir="2700000" algn="tl">
                    <a:srgbClr val="000000">
                      <a:alpha val="43137"/>
                    </a:srgbClr>
                  </a:outerShdw>
                </a:effectLst>
                <a:latin typeface="Sakkal Majalla" panose="02000000000000000000" pitchFamily="2" charset="-78"/>
                <a:cs typeface="Sakkal Majalla" panose="02000000000000000000" pitchFamily="2" charset="-78"/>
              </a:rPr>
              <a:t>التحديات</a:t>
            </a:r>
            <a:endParaRPr lang="en-US" b="1" dirty="0">
              <a:effectLst>
                <a:outerShdw blurRad="38100" dist="38100" dir="2700000" algn="tl">
                  <a:srgbClr val="000000">
                    <a:alpha val="43137"/>
                  </a:srgbClr>
                </a:outerShdw>
              </a:effectLst>
              <a:latin typeface="Sakkal Majalla" panose="02000000000000000000" pitchFamily="2" charset="-78"/>
              <a:cs typeface="Sakkal Majalla" panose="02000000000000000000" pitchFamily="2" charset="-78"/>
            </a:endParaRPr>
          </a:p>
        </p:txBody>
      </p:sp>
      <p:grpSp>
        <p:nvGrpSpPr>
          <p:cNvPr id="49" name="Group 48" descr="Icon of computer monitors. ">
            <a:extLst>
              <a:ext uri="{FF2B5EF4-FFF2-40B4-BE49-F238E27FC236}">
                <a16:creationId xmlns:a16="http://schemas.microsoft.com/office/drawing/2014/main" id="{6C60D8E2-BC37-4164-84A8-5B32D836BEC3}"/>
              </a:ext>
            </a:extLst>
          </p:cNvPr>
          <p:cNvGrpSpPr/>
          <p:nvPr/>
        </p:nvGrpSpPr>
        <p:grpSpPr>
          <a:xfrm>
            <a:off x="6257225" y="4118225"/>
            <a:ext cx="382447" cy="382446"/>
            <a:chOff x="879475" y="5100638"/>
            <a:chExt cx="287338" cy="287337"/>
          </a:xfrm>
          <a:solidFill>
            <a:srgbClr val="535832"/>
          </a:solidFill>
        </p:grpSpPr>
        <p:sp>
          <p:nvSpPr>
            <p:cNvPr id="50" name="Freeform 1636">
              <a:extLst>
                <a:ext uri="{FF2B5EF4-FFF2-40B4-BE49-F238E27FC236}">
                  <a16:creationId xmlns:a16="http://schemas.microsoft.com/office/drawing/2014/main" id="{69FF00E7-041A-4CE9-A6E6-F43110659DE0}"/>
                </a:ext>
              </a:extLst>
            </p:cNvPr>
            <p:cNvSpPr>
              <a:spLocks/>
            </p:cNvSpPr>
            <p:nvPr/>
          </p:nvSpPr>
          <p:spPr bwMode="auto">
            <a:xfrm>
              <a:off x="908050" y="5233988"/>
              <a:ext cx="38100" cy="9525"/>
            </a:xfrm>
            <a:custGeom>
              <a:avLst/>
              <a:gdLst>
                <a:gd name="T0" fmla="*/ 105 w 121"/>
                <a:gd name="T1" fmla="*/ 0 h 30"/>
                <a:gd name="T2" fmla="*/ 15 w 121"/>
                <a:gd name="T3" fmla="*/ 0 h 30"/>
                <a:gd name="T4" fmla="*/ 13 w 121"/>
                <a:gd name="T5" fmla="*/ 0 h 30"/>
                <a:gd name="T6" fmla="*/ 9 w 121"/>
                <a:gd name="T7" fmla="*/ 1 h 30"/>
                <a:gd name="T8" fmla="*/ 7 w 121"/>
                <a:gd name="T9" fmla="*/ 2 h 30"/>
                <a:gd name="T10" fmla="*/ 5 w 121"/>
                <a:gd name="T11" fmla="*/ 4 h 30"/>
                <a:gd name="T12" fmla="*/ 3 w 121"/>
                <a:gd name="T13" fmla="*/ 6 h 30"/>
                <a:gd name="T14" fmla="*/ 2 w 121"/>
                <a:gd name="T15" fmla="*/ 9 h 30"/>
                <a:gd name="T16" fmla="*/ 0 w 121"/>
                <a:gd name="T17" fmla="*/ 12 h 30"/>
                <a:gd name="T18" fmla="*/ 0 w 121"/>
                <a:gd name="T19" fmla="*/ 14 h 30"/>
                <a:gd name="T20" fmla="*/ 0 w 121"/>
                <a:gd name="T21" fmla="*/ 17 h 30"/>
                <a:gd name="T22" fmla="*/ 2 w 121"/>
                <a:gd name="T23" fmla="*/ 21 h 30"/>
                <a:gd name="T24" fmla="*/ 3 w 121"/>
                <a:gd name="T25" fmla="*/ 23 h 30"/>
                <a:gd name="T26" fmla="*/ 5 w 121"/>
                <a:gd name="T27" fmla="*/ 25 h 30"/>
                <a:gd name="T28" fmla="*/ 7 w 121"/>
                <a:gd name="T29" fmla="*/ 27 h 30"/>
                <a:gd name="T30" fmla="*/ 9 w 121"/>
                <a:gd name="T31" fmla="*/ 29 h 30"/>
                <a:gd name="T32" fmla="*/ 13 w 121"/>
                <a:gd name="T33" fmla="*/ 30 h 30"/>
                <a:gd name="T34" fmla="*/ 15 w 121"/>
                <a:gd name="T35" fmla="*/ 30 h 30"/>
                <a:gd name="T36" fmla="*/ 105 w 121"/>
                <a:gd name="T37" fmla="*/ 30 h 30"/>
                <a:gd name="T38" fmla="*/ 109 w 121"/>
                <a:gd name="T39" fmla="*/ 30 h 30"/>
                <a:gd name="T40" fmla="*/ 111 w 121"/>
                <a:gd name="T41" fmla="*/ 29 h 30"/>
                <a:gd name="T42" fmla="*/ 114 w 121"/>
                <a:gd name="T43" fmla="*/ 27 h 30"/>
                <a:gd name="T44" fmla="*/ 117 w 121"/>
                <a:gd name="T45" fmla="*/ 25 h 30"/>
                <a:gd name="T46" fmla="*/ 118 w 121"/>
                <a:gd name="T47" fmla="*/ 23 h 30"/>
                <a:gd name="T48" fmla="*/ 120 w 121"/>
                <a:gd name="T49" fmla="*/ 21 h 30"/>
                <a:gd name="T50" fmla="*/ 121 w 121"/>
                <a:gd name="T51" fmla="*/ 17 h 30"/>
                <a:gd name="T52" fmla="*/ 121 w 121"/>
                <a:gd name="T53" fmla="*/ 14 h 30"/>
                <a:gd name="T54" fmla="*/ 121 w 121"/>
                <a:gd name="T55" fmla="*/ 12 h 30"/>
                <a:gd name="T56" fmla="*/ 120 w 121"/>
                <a:gd name="T57" fmla="*/ 9 h 30"/>
                <a:gd name="T58" fmla="*/ 118 w 121"/>
                <a:gd name="T59" fmla="*/ 6 h 30"/>
                <a:gd name="T60" fmla="*/ 117 w 121"/>
                <a:gd name="T61" fmla="*/ 4 h 30"/>
                <a:gd name="T62" fmla="*/ 114 w 121"/>
                <a:gd name="T63" fmla="*/ 2 h 30"/>
                <a:gd name="T64" fmla="*/ 111 w 121"/>
                <a:gd name="T65" fmla="*/ 1 h 30"/>
                <a:gd name="T66" fmla="*/ 109 w 121"/>
                <a:gd name="T67" fmla="*/ 0 h 30"/>
                <a:gd name="T68" fmla="*/ 105 w 121"/>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30">
                  <a:moveTo>
                    <a:pt x="105" y="0"/>
                  </a:moveTo>
                  <a:lnTo>
                    <a:pt x="15" y="0"/>
                  </a:lnTo>
                  <a:lnTo>
                    <a:pt x="13" y="0"/>
                  </a:lnTo>
                  <a:lnTo>
                    <a:pt x="9" y="1"/>
                  </a:lnTo>
                  <a:lnTo>
                    <a:pt x="7" y="2"/>
                  </a:lnTo>
                  <a:lnTo>
                    <a:pt x="5" y="4"/>
                  </a:lnTo>
                  <a:lnTo>
                    <a:pt x="3" y="6"/>
                  </a:lnTo>
                  <a:lnTo>
                    <a:pt x="2" y="9"/>
                  </a:lnTo>
                  <a:lnTo>
                    <a:pt x="0" y="12"/>
                  </a:lnTo>
                  <a:lnTo>
                    <a:pt x="0" y="14"/>
                  </a:lnTo>
                  <a:lnTo>
                    <a:pt x="0" y="17"/>
                  </a:lnTo>
                  <a:lnTo>
                    <a:pt x="2" y="21"/>
                  </a:lnTo>
                  <a:lnTo>
                    <a:pt x="3" y="23"/>
                  </a:lnTo>
                  <a:lnTo>
                    <a:pt x="5" y="25"/>
                  </a:lnTo>
                  <a:lnTo>
                    <a:pt x="7" y="27"/>
                  </a:lnTo>
                  <a:lnTo>
                    <a:pt x="9" y="29"/>
                  </a:lnTo>
                  <a:lnTo>
                    <a:pt x="13" y="30"/>
                  </a:lnTo>
                  <a:lnTo>
                    <a:pt x="15" y="30"/>
                  </a:lnTo>
                  <a:lnTo>
                    <a:pt x="105" y="30"/>
                  </a:lnTo>
                  <a:lnTo>
                    <a:pt x="109" y="30"/>
                  </a:lnTo>
                  <a:lnTo>
                    <a:pt x="111" y="29"/>
                  </a:lnTo>
                  <a:lnTo>
                    <a:pt x="114" y="27"/>
                  </a:lnTo>
                  <a:lnTo>
                    <a:pt x="117" y="25"/>
                  </a:lnTo>
                  <a:lnTo>
                    <a:pt x="118" y="23"/>
                  </a:lnTo>
                  <a:lnTo>
                    <a:pt x="120" y="21"/>
                  </a:lnTo>
                  <a:lnTo>
                    <a:pt x="121" y="17"/>
                  </a:lnTo>
                  <a:lnTo>
                    <a:pt x="121" y="14"/>
                  </a:lnTo>
                  <a:lnTo>
                    <a:pt x="121" y="12"/>
                  </a:lnTo>
                  <a:lnTo>
                    <a:pt x="120" y="9"/>
                  </a:lnTo>
                  <a:lnTo>
                    <a:pt x="118" y="6"/>
                  </a:lnTo>
                  <a:lnTo>
                    <a:pt x="117" y="4"/>
                  </a:lnTo>
                  <a:lnTo>
                    <a:pt x="114" y="2"/>
                  </a:lnTo>
                  <a:lnTo>
                    <a:pt x="111" y="1"/>
                  </a:lnTo>
                  <a:lnTo>
                    <a:pt x="109"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lumMod val="75000"/>
                    <a:lumOff val="25000"/>
                  </a:schemeClr>
                </a:solidFill>
              </a:endParaRPr>
            </a:p>
          </p:txBody>
        </p:sp>
        <p:sp>
          <p:nvSpPr>
            <p:cNvPr id="51" name="Freeform 1637">
              <a:extLst>
                <a:ext uri="{FF2B5EF4-FFF2-40B4-BE49-F238E27FC236}">
                  <a16:creationId xmlns:a16="http://schemas.microsoft.com/office/drawing/2014/main" id="{81654380-670A-482D-81FB-A4FFEA61023A}"/>
                </a:ext>
              </a:extLst>
            </p:cNvPr>
            <p:cNvSpPr>
              <a:spLocks/>
            </p:cNvSpPr>
            <p:nvPr/>
          </p:nvSpPr>
          <p:spPr bwMode="auto">
            <a:xfrm>
              <a:off x="879475" y="5100638"/>
              <a:ext cx="153988" cy="85725"/>
            </a:xfrm>
            <a:custGeom>
              <a:avLst/>
              <a:gdLst>
                <a:gd name="T0" fmla="*/ 482 w 482"/>
                <a:gd name="T1" fmla="*/ 60 h 271"/>
                <a:gd name="T2" fmla="*/ 482 w 482"/>
                <a:gd name="T3" fmla="*/ 54 h 271"/>
                <a:gd name="T4" fmla="*/ 481 w 482"/>
                <a:gd name="T5" fmla="*/ 48 h 271"/>
                <a:gd name="T6" fmla="*/ 480 w 482"/>
                <a:gd name="T7" fmla="*/ 42 h 271"/>
                <a:gd name="T8" fmla="*/ 478 w 482"/>
                <a:gd name="T9" fmla="*/ 37 h 271"/>
                <a:gd name="T10" fmla="*/ 475 w 482"/>
                <a:gd name="T11" fmla="*/ 31 h 271"/>
                <a:gd name="T12" fmla="*/ 472 w 482"/>
                <a:gd name="T13" fmla="*/ 27 h 271"/>
                <a:gd name="T14" fmla="*/ 469 w 482"/>
                <a:gd name="T15" fmla="*/ 22 h 271"/>
                <a:gd name="T16" fmla="*/ 464 w 482"/>
                <a:gd name="T17" fmla="*/ 18 h 271"/>
                <a:gd name="T18" fmla="*/ 460 w 482"/>
                <a:gd name="T19" fmla="*/ 13 h 271"/>
                <a:gd name="T20" fmla="*/ 455 w 482"/>
                <a:gd name="T21" fmla="*/ 10 h 271"/>
                <a:gd name="T22" fmla="*/ 451 w 482"/>
                <a:gd name="T23" fmla="*/ 7 h 271"/>
                <a:gd name="T24" fmla="*/ 445 w 482"/>
                <a:gd name="T25" fmla="*/ 5 h 271"/>
                <a:gd name="T26" fmla="*/ 440 w 482"/>
                <a:gd name="T27" fmla="*/ 2 h 271"/>
                <a:gd name="T28" fmla="*/ 434 w 482"/>
                <a:gd name="T29" fmla="*/ 1 h 271"/>
                <a:gd name="T30" fmla="*/ 428 w 482"/>
                <a:gd name="T31" fmla="*/ 0 h 271"/>
                <a:gd name="T32" fmla="*/ 422 w 482"/>
                <a:gd name="T33" fmla="*/ 0 h 271"/>
                <a:gd name="T34" fmla="*/ 59 w 482"/>
                <a:gd name="T35" fmla="*/ 0 h 271"/>
                <a:gd name="T36" fmla="*/ 54 w 482"/>
                <a:gd name="T37" fmla="*/ 0 h 271"/>
                <a:gd name="T38" fmla="*/ 47 w 482"/>
                <a:gd name="T39" fmla="*/ 1 h 271"/>
                <a:gd name="T40" fmla="*/ 42 w 482"/>
                <a:gd name="T41" fmla="*/ 2 h 271"/>
                <a:gd name="T42" fmla="*/ 36 w 482"/>
                <a:gd name="T43" fmla="*/ 5 h 271"/>
                <a:gd name="T44" fmla="*/ 31 w 482"/>
                <a:gd name="T45" fmla="*/ 7 h 271"/>
                <a:gd name="T46" fmla="*/ 26 w 482"/>
                <a:gd name="T47" fmla="*/ 10 h 271"/>
                <a:gd name="T48" fmla="*/ 22 w 482"/>
                <a:gd name="T49" fmla="*/ 13 h 271"/>
                <a:gd name="T50" fmla="*/ 17 w 482"/>
                <a:gd name="T51" fmla="*/ 18 h 271"/>
                <a:gd name="T52" fmla="*/ 13 w 482"/>
                <a:gd name="T53" fmla="*/ 22 h 271"/>
                <a:gd name="T54" fmla="*/ 10 w 482"/>
                <a:gd name="T55" fmla="*/ 27 h 271"/>
                <a:gd name="T56" fmla="*/ 6 w 482"/>
                <a:gd name="T57" fmla="*/ 31 h 271"/>
                <a:gd name="T58" fmla="*/ 4 w 482"/>
                <a:gd name="T59" fmla="*/ 37 h 271"/>
                <a:gd name="T60" fmla="*/ 2 w 482"/>
                <a:gd name="T61" fmla="*/ 42 h 271"/>
                <a:gd name="T62" fmla="*/ 1 w 482"/>
                <a:gd name="T63" fmla="*/ 48 h 271"/>
                <a:gd name="T64" fmla="*/ 0 w 482"/>
                <a:gd name="T65" fmla="*/ 54 h 271"/>
                <a:gd name="T66" fmla="*/ 0 w 482"/>
                <a:gd name="T67" fmla="*/ 60 h 271"/>
                <a:gd name="T68" fmla="*/ 0 w 482"/>
                <a:gd name="T69" fmla="*/ 271 h 271"/>
                <a:gd name="T70" fmla="*/ 482 w 482"/>
                <a:gd name="T71" fmla="*/ 271 h 271"/>
                <a:gd name="T72" fmla="*/ 482 w 482"/>
                <a:gd name="T73" fmla="*/ 6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2" h="271">
                  <a:moveTo>
                    <a:pt x="482" y="60"/>
                  </a:moveTo>
                  <a:lnTo>
                    <a:pt x="482" y="54"/>
                  </a:lnTo>
                  <a:lnTo>
                    <a:pt x="481" y="48"/>
                  </a:lnTo>
                  <a:lnTo>
                    <a:pt x="480" y="42"/>
                  </a:lnTo>
                  <a:lnTo>
                    <a:pt x="478" y="37"/>
                  </a:lnTo>
                  <a:lnTo>
                    <a:pt x="475" y="31"/>
                  </a:lnTo>
                  <a:lnTo>
                    <a:pt x="472" y="27"/>
                  </a:lnTo>
                  <a:lnTo>
                    <a:pt x="469" y="22"/>
                  </a:lnTo>
                  <a:lnTo>
                    <a:pt x="464" y="18"/>
                  </a:lnTo>
                  <a:lnTo>
                    <a:pt x="460" y="13"/>
                  </a:lnTo>
                  <a:lnTo>
                    <a:pt x="455" y="10"/>
                  </a:lnTo>
                  <a:lnTo>
                    <a:pt x="451" y="7"/>
                  </a:lnTo>
                  <a:lnTo>
                    <a:pt x="445" y="5"/>
                  </a:lnTo>
                  <a:lnTo>
                    <a:pt x="440" y="2"/>
                  </a:lnTo>
                  <a:lnTo>
                    <a:pt x="434" y="1"/>
                  </a:lnTo>
                  <a:lnTo>
                    <a:pt x="428" y="0"/>
                  </a:lnTo>
                  <a:lnTo>
                    <a:pt x="422" y="0"/>
                  </a:lnTo>
                  <a:lnTo>
                    <a:pt x="59" y="0"/>
                  </a:lnTo>
                  <a:lnTo>
                    <a:pt x="54" y="0"/>
                  </a:lnTo>
                  <a:lnTo>
                    <a:pt x="47" y="1"/>
                  </a:lnTo>
                  <a:lnTo>
                    <a:pt x="42" y="2"/>
                  </a:lnTo>
                  <a:lnTo>
                    <a:pt x="36" y="5"/>
                  </a:lnTo>
                  <a:lnTo>
                    <a:pt x="31" y="7"/>
                  </a:lnTo>
                  <a:lnTo>
                    <a:pt x="26" y="10"/>
                  </a:lnTo>
                  <a:lnTo>
                    <a:pt x="22" y="13"/>
                  </a:lnTo>
                  <a:lnTo>
                    <a:pt x="17" y="18"/>
                  </a:lnTo>
                  <a:lnTo>
                    <a:pt x="13" y="22"/>
                  </a:lnTo>
                  <a:lnTo>
                    <a:pt x="10" y="27"/>
                  </a:lnTo>
                  <a:lnTo>
                    <a:pt x="6" y="31"/>
                  </a:lnTo>
                  <a:lnTo>
                    <a:pt x="4" y="37"/>
                  </a:lnTo>
                  <a:lnTo>
                    <a:pt x="2" y="42"/>
                  </a:lnTo>
                  <a:lnTo>
                    <a:pt x="1" y="48"/>
                  </a:lnTo>
                  <a:lnTo>
                    <a:pt x="0" y="54"/>
                  </a:lnTo>
                  <a:lnTo>
                    <a:pt x="0" y="60"/>
                  </a:lnTo>
                  <a:lnTo>
                    <a:pt x="0" y="271"/>
                  </a:lnTo>
                  <a:lnTo>
                    <a:pt x="482" y="271"/>
                  </a:lnTo>
                  <a:lnTo>
                    <a:pt x="48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lumMod val="75000"/>
                    <a:lumOff val="25000"/>
                  </a:schemeClr>
                </a:solidFill>
              </a:endParaRPr>
            </a:p>
          </p:txBody>
        </p:sp>
        <p:sp>
          <p:nvSpPr>
            <p:cNvPr id="79" name="Freeform 1638">
              <a:extLst>
                <a:ext uri="{FF2B5EF4-FFF2-40B4-BE49-F238E27FC236}">
                  <a16:creationId xmlns:a16="http://schemas.microsoft.com/office/drawing/2014/main" id="{FB01E3B0-9770-4D5C-9138-8D07EBC83D72}"/>
                </a:ext>
              </a:extLst>
            </p:cNvPr>
            <p:cNvSpPr>
              <a:spLocks/>
            </p:cNvSpPr>
            <p:nvPr/>
          </p:nvSpPr>
          <p:spPr bwMode="auto">
            <a:xfrm>
              <a:off x="879475" y="5195888"/>
              <a:ext cx="153988" cy="19050"/>
            </a:xfrm>
            <a:custGeom>
              <a:avLst/>
              <a:gdLst>
                <a:gd name="T0" fmla="*/ 361 w 482"/>
                <a:gd name="T1" fmla="*/ 30 h 60"/>
                <a:gd name="T2" fmla="*/ 424 w 482"/>
                <a:gd name="T3" fmla="*/ 30 h 60"/>
                <a:gd name="T4" fmla="*/ 475 w 482"/>
                <a:gd name="T5" fmla="*/ 30 h 60"/>
                <a:gd name="T6" fmla="*/ 478 w 482"/>
                <a:gd name="T7" fmla="*/ 23 h 60"/>
                <a:gd name="T8" fmla="*/ 481 w 482"/>
                <a:gd name="T9" fmla="*/ 17 h 60"/>
                <a:gd name="T10" fmla="*/ 482 w 482"/>
                <a:gd name="T11" fmla="*/ 9 h 60"/>
                <a:gd name="T12" fmla="*/ 482 w 482"/>
                <a:gd name="T13" fmla="*/ 2 h 60"/>
                <a:gd name="T14" fmla="*/ 482 w 482"/>
                <a:gd name="T15" fmla="*/ 0 h 60"/>
                <a:gd name="T16" fmla="*/ 0 w 482"/>
                <a:gd name="T17" fmla="*/ 0 h 60"/>
                <a:gd name="T18" fmla="*/ 0 w 482"/>
                <a:gd name="T19" fmla="*/ 6 h 60"/>
                <a:gd name="T20" fmla="*/ 1 w 482"/>
                <a:gd name="T21" fmla="*/ 11 h 60"/>
                <a:gd name="T22" fmla="*/ 2 w 482"/>
                <a:gd name="T23" fmla="*/ 18 h 60"/>
                <a:gd name="T24" fmla="*/ 4 w 482"/>
                <a:gd name="T25" fmla="*/ 23 h 60"/>
                <a:gd name="T26" fmla="*/ 6 w 482"/>
                <a:gd name="T27" fmla="*/ 28 h 60"/>
                <a:gd name="T28" fmla="*/ 10 w 482"/>
                <a:gd name="T29" fmla="*/ 33 h 60"/>
                <a:gd name="T30" fmla="*/ 13 w 482"/>
                <a:gd name="T31" fmla="*/ 38 h 60"/>
                <a:gd name="T32" fmla="*/ 17 w 482"/>
                <a:gd name="T33" fmla="*/ 42 h 60"/>
                <a:gd name="T34" fmla="*/ 22 w 482"/>
                <a:gd name="T35" fmla="*/ 47 h 60"/>
                <a:gd name="T36" fmla="*/ 26 w 482"/>
                <a:gd name="T37" fmla="*/ 50 h 60"/>
                <a:gd name="T38" fmla="*/ 31 w 482"/>
                <a:gd name="T39" fmla="*/ 53 h 60"/>
                <a:gd name="T40" fmla="*/ 36 w 482"/>
                <a:gd name="T41" fmla="*/ 55 h 60"/>
                <a:gd name="T42" fmla="*/ 42 w 482"/>
                <a:gd name="T43" fmla="*/ 58 h 60"/>
                <a:gd name="T44" fmla="*/ 47 w 482"/>
                <a:gd name="T45" fmla="*/ 59 h 60"/>
                <a:gd name="T46" fmla="*/ 54 w 482"/>
                <a:gd name="T47" fmla="*/ 60 h 60"/>
                <a:gd name="T48" fmla="*/ 59 w 482"/>
                <a:gd name="T49" fmla="*/ 60 h 60"/>
                <a:gd name="T50" fmla="*/ 282 w 482"/>
                <a:gd name="T51" fmla="*/ 60 h 60"/>
                <a:gd name="T52" fmla="*/ 291 w 482"/>
                <a:gd name="T53" fmla="*/ 53 h 60"/>
                <a:gd name="T54" fmla="*/ 299 w 482"/>
                <a:gd name="T55" fmla="*/ 48 h 60"/>
                <a:gd name="T56" fmla="*/ 308 w 482"/>
                <a:gd name="T57" fmla="*/ 42 h 60"/>
                <a:gd name="T58" fmla="*/ 318 w 482"/>
                <a:gd name="T59" fmla="*/ 38 h 60"/>
                <a:gd name="T60" fmla="*/ 328 w 482"/>
                <a:gd name="T61" fmla="*/ 34 h 60"/>
                <a:gd name="T62" fmla="*/ 339 w 482"/>
                <a:gd name="T63" fmla="*/ 32 h 60"/>
                <a:gd name="T64" fmla="*/ 350 w 482"/>
                <a:gd name="T65" fmla="*/ 30 h 60"/>
                <a:gd name="T66" fmla="*/ 361 w 482"/>
                <a:gd name="T67"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2" h="60">
                  <a:moveTo>
                    <a:pt x="361" y="30"/>
                  </a:moveTo>
                  <a:lnTo>
                    <a:pt x="424" y="30"/>
                  </a:lnTo>
                  <a:lnTo>
                    <a:pt x="475" y="30"/>
                  </a:lnTo>
                  <a:lnTo>
                    <a:pt x="478" y="23"/>
                  </a:lnTo>
                  <a:lnTo>
                    <a:pt x="481" y="17"/>
                  </a:lnTo>
                  <a:lnTo>
                    <a:pt x="482" y="9"/>
                  </a:lnTo>
                  <a:lnTo>
                    <a:pt x="482" y="2"/>
                  </a:lnTo>
                  <a:lnTo>
                    <a:pt x="482" y="0"/>
                  </a:lnTo>
                  <a:lnTo>
                    <a:pt x="0" y="0"/>
                  </a:lnTo>
                  <a:lnTo>
                    <a:pt x="0" y="6"/>
                  </a:lnTo>
                  <a:lnTo>
                    <a:pt x="1" y="11"/>
                  </a:lnTo>
                  <a:lnTo>
                    <a:pt x="2" y="18"/>
                  </a:lnTo>
                  <a:lnTo>
                    <a:pt x="4" y="23"/>
                  </a:lnTo>
                  <a:lnTo>
                    <a:pt x="6" y="28"/>
                  </a:lnTo>
                  <a:lnTo>
                    <a:pt x="10" y="33"/>
                  </a:lnTo>
                  <a:lnTo>
                    <a:pt x="13" y="38"/>
                  </a:lnTo>
                  <a:lnTo>
                    <a:pt x="17" y="42"/>
                  </a:lnTo>
                  <a:lnTo>
                    <a:pt x="22" y="47"/>
                  </a:lnTo>
                  <a:lnTo>
                    <a:pt x="26" y="50"/>
                  </a:lnTo>
                  <a:lnTo>
                    <a:pt x="31" y="53"/>
                  </a:lnTo>
                  <a:lnTo>
                    <a:pt x="36" y="55"/>
                  </a:lnTo>
                  <a:lnTo>
                    <a:pt x="42" y="58"/>
                  </a:lnTo>
                  <a:lnTo>
                    <a:pt x="47" y="59"/>
                  </a:lnTo>
                  <a:lnTo>
                    <a:pt x="54" y="60"/>
                  </a:lnTo>
                  <a:lnTo>
                    <a:pt x="59" y="60"/>
                  </a:lnTo>
                  <a:lnTo>
                    <a:pt x="282" y="60"/>
                  </a:lnTo>
                  <a:lnTo>
                    <a:pt x="291" y="53"/>
                  </a:lnTo>
                  <a:lnTo>
                    <a:pt x="299" y="48"/>
                  </a:lnTo>
                  <a:lnTo>
                    <a:pt x="308" y="42"/>
                  </a:lnTo>
                  <a:lnTo>
                    <a:pt x="318" y="38"/>
                  </a:lnTo>
                  <a:lnTo>
                    <a:pt x="328" y="34"/>
                  </a:lnTo>
                  <a:lnTo>
                    <a:pt x="339" y="32"/>
                  </a:lnTo>
                  <a:lnTo>
                    <a:pt x="350" y="30"/>
                  </a:lnTo>
                  <a:lnTo>
                    <a:pt x="36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lumMod val="75000"/>
                    <a:lumOff val="25000"/>
                  </a:schemeClr>
                </a:solidFill>
              </a:endParaRPr>
            </a:p>
          </p:txBody>
        </p:sp>
        <p:sp>
          <p:nvSpPr>
            <p:cNvPr id="80" name="Freeform 1639">
              <a:extLst>
                <a:ext uri="{FF2B5EF4-FFF2-40B4-BE49-F238E27FC236}">
                  <a16:creationId xmlns:a16="http://schemas.microsoft.com/office/drawing/2014/main" id="{B5E3BED9-C2BD-4A86-AB16-4FB4F8651284}"/>
                </a:ext>
              </a:extLst>
            </p:cNvPr>
            <p:cNvSpPr>
              <a:spLocks/>
            </p:cNvSpPr>
            <p:nvPr/>
          </p:nvSpPr>
          <p:spPr bwMode="auto">
            <a:xfrm>
              <a:off x="965200" y="5214938"/>
              <a:ext cx="201613" cy="106363"/>
            </a:xfrm>
            <a:custGeom>
              <a:avLst/>
              <a:gdLst>
                <a:gd name="T0" fmla="*/ 543 w 633"/>
                <a:gd name="T1" fmla="*/ 0 h 332"/>
                <a:gd name="T2" fmla="*/ 153 w 633"/>
                <a:gd name="T3" fmla="*/ 0 h 332"/>
                <a:gd name="T4" fmla="*/ 90 w 633"/>
                <a:gd name="T5" fmla="*/ 0 h 332"/>
                <a:gd name="T6" fmla="*/ 82 w 633"/>
                <a:gd name="T7" fmla="*/ 1 h 332"/>
                <a:gd name="T8" fmla="*/ 73 w 633"/>
                <a:gd name="T9" fmla="*/ 2 h 332"/>
                <a:gd name="T10" fmla="*/ 64 w 633"/>
                <a:gd name="T11" fmla="*/ 4 h 332"/>
                <a:gd name="T12" fmla="*/ 55 w 633"/>
                <a:gd name="T13" fmla="*/ 8 h 332"/>
                <a:gd name="T14" fmla="*/ 47 w 633"/>
                <a:gd name="T15" fmla="*/ 11 h 332"/>
                <a:gd name="T16" fmla="*/ 40 w 633"/>
                <a:gd name="T17" fmla="*/ 15 h 332"/>
                <a:gd name="T18" fmla="*/ 33 w 633"/>
                <a:gd name="T19" fmla="*/ 21 h 332"/>
                <a:gd name="T20" fmla="*/ 26 w 633"/>
                <a:gd name="T21" fmla="*/ 26 h 332"/>
                <a:gd name="T22" fmla="*/ 21 w 633"/>
                <a:gd name="T23" fmla="*/ 33 h 332"/>
                <a:gd name="T24" fmla="*/ 15 w 633"/>
                <a:gd name="T25" fmla="*/ 40 h 332"/>
                <a:gd name="T26" fmla="*/ 11 w 633"/>
                <a:gd name="T27" fmla="*/ 47 h 332"/>
                <a:gd name="T28" fmla="*/ 7 w 633"/>
                <a:gd name="T29" fmla="*/ 55 h 332"/>
                <a:gd name="T30" fmla="*/ 4 w 633"/>
                <a:gd name="T31" fmla="*/ 64 h 332"/>
                <a:gd name="T32" fmla="*/ 2 w 633"/>
                <a:gd name="T33" fmla="*/ 72 h 332"/>
                <a:gd name="T34" fmla="*/ 1 w 633"/>
                <a:gd name="T35" fmla="*/ 82 h 332"/>
                <a:gd name="T36" fmla="*/ 0 w 633"/>
                <a:gd name="T37" fmla="*/ 91 h 332"/>
                <a:gd name="T38" fmla="*/ 0 w 633"/>
                <a:gd name="T39" fmla="*/ 332 h 332"/>
                <a:gd name="T40" fmla="*/ 633 w 633"/>
                <a:gd name="T41" fmla="*/ 332 h 332"/>
                <a:gd name="T42" fmla="*/ 633 w 633"/>
                <a:gd name="T43" fmla="*/ 91 h 332"/>
                <a:gd name="T44" fmla="*/ 633 w 633"/>
                <a:gd name="T45" fmla="*/ 82 h 332"/>
                <a:gd name="T46" fmla="*/ 632 w 633"/>
                <a:gd name="T47" fmla="*/ 72 h 332"/>
                <a:gd name="T48" fmla="*/ 630 w 633"/>
                <a:gd name="T49" fmla="*/ 64 h 332"/>
                <a:gd name="T50" fmla="*/ 627 w 633"/>
                <a:gd name="T51" fmla="*/ 55 h 332"/>
                <a:gd name="T52" fmla="*/ 622 w 633"/>
                <a:gd name="T53" fmla="*/ 47 h 332"/>
                <a:gd name="T54" fmla="*/ 618 w 633"/>
                <a:gd name="T55" fmla="*/ 40 h 332"/>
                <a:gd name="T56" fmla="*/ 614 w 633"/>
                <a:gd name="T57" fmla="*/ 33 h 332"/>
                <a:gd name="T58" fmla="*/ 607 w 633"/>
                <a:gd name="T59" fmla="*/ 26 h 332"/>
                <a:gd name="T60" fmla="*/ 600 w 633"/>
                <a:gd name="T61" fmla="*/ 21 h 332"/>
                <a:gd name="T62" fmla="*/ 594 w 633"/>
                <a:gd name="T63" fmla="*/ 15 h 332"/>
                <a:gd name="T64" fmla="*/ 586 w 633"/>
                <a:gd name="T65" fmla="*/ 11 h 332"/>
                <a:gd name="T66" fmla="*/ 578 w 633"/>
                <a:gd name="T67" fmla="*/ 8 h 332"/>
                <a:gd name="T68" fmla="*/ 570 w 633"/>
                <a:gd name="T69" fmla="*/ 4 h 332"/>
                <a:gd name="T70" fmla="*/ 562 w 633"/>
                <a:gd name="T71" fmla="*/ 2 h 332"/>
                <a:gd name="T72" fmla="*/ 553 w 633"/>
                <a:gd name="T73" fmla="*/ 1 h 332"/>
                <a:gd name="T74" fmla="*/ 543 w 633"/>
                <a:gd name="T75"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33" h="332">
                  <a:moveTo>
                    <a:pt x="543" y="0"/>
                  </a:moveTo>
                  <a:lnTo>
                    <a:pt x="153" y="0"/>
                  </a:lnTo>
                  <a:lnTo>
                    <a:pt x="90" y="0"/>
                  </a:lnTo>
                  <a:lnTo>
                    <a:pt x="82" y="1"/>
                  </a:lnTo>
                  <a:lnTo>
                    <a:pt x="73" y="2"/>
                  </a:lnTo>
                  <a:lnTo>
                    <a:pt x="64" y="4"/>
                  </a:lnTo>
                  <a:lnTo>
                    <a:pt x="55" y="8"/>
                  </a:lnTo>
                  <a:lnTo>
                    <a:pt x="47" y="11"/>
                  </a:lnTo>
                  <a:lnTo>
                    <a:pt x="40" y="15"/>
                  </a:lnTo>
                  <a:lnTo>
                    <a:pt x="33" y="21"/>
                  </a:lnTo>
                  <a:lnTo>
                    <a:pt x="26" y="26"/>
                  </a:lnTo>
                  <a:lnTo>
                    <a:pt x="21" y="33"/>
                  </a:lnTo>
                  <a:lnTo>
                    <a:pt x="15" y="40"/>
                  </a:lnTo>
                  <a:lnTo>
                    <a:pt x="11" y="47"/>
                  </a:lnTo>
                  <a:lnTo>
                    <a:pt x="7" y="55"/>
                  </a:lnTo>
                  <a:lnTo>
                    <a:pt x="4" y="64"/>
                  </a:lnTo>
                  <a:lnTo>
                    <a:pt x="2" y="72"/>
                  </a:lnTo>
                  <a:lnTo>
                    <a:pt x="1" y="82"/>
                  </a:lnTo>
                  <a:lnTo>
                    <a:pt x="0" y="91"/>
                  </a:lnTo>
                  <a:lnTo>
                    <a:pt x="0" y="332"/>
                  </a:lnTo>
                  <a:lnTo>
                    <a:pt x="633" y="332"/>
                  </a:lnTo>
                  <a:lnTo>
                    <a:pt x="633" y="91"/>
                  </a:lnTo>
                  <a:lnTo>
                    <a:pt x="633" y="82"/>
                  </a:lnTo>
                  <a:lnTo>
                    <a:pt x="632" y="72"/>
                  </a:lnTo>
                  <a:lnTo>
                    <a:pt x="630" y="64"/>
                  </a:lnTo>
                  <a:lnTo>
                    <a:pt x="627" y="55"/>
                  </a:lnTo>
                  <a:lnTo>
                    <a:pt x="622" y="47"/>
                  </a:lnTo>
                  <a:lnTo>
                    <a:pt x="618" y="40"/>
                  </a:lnTo>
                  <a:lnTo>
                    <a:pt x="614" y="33"/>
                  </a:lnTo>
                  <a:lnTo>
                    <a:pt x="607" y="26"/>
                  </a:lnTo>
                  <a:lnTo>
                    <a:pt x="600" y="21"/>
                  </a:lnTo>
                  <a:lnTo>
                    <a:pt x="594" y="15"/>
                  </a:lnTo>
                  <a:lnTo>
                    <a:pt x="586" y="11"/>
                  </a:lnTo>
                  <a:lnTo>
                    <a:pt x="578" y="8"/>
                  </a:lnTo>
                  <a:lnTo>
                    <a:pt x="570" y="4"/>
                  </a:lnTo>
                  <a:lnTo>
                    <a:pt x="562" y="2"/>
                  </a:lnTo>
                  <a:lnTo>
                    <a:pt x="553" y="1"/>
                  </a:lnTo>
                  <a:lnTo>
                    <a:pt x="5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lumMod val="75000"/>
                    <a:lumOff val="25000"/>
                  </a:schemeClr>
                </a:solidFill>
              </a:endParaRPr>
            </a:p>
          </p:txBody>
        </p:sp>
        <p:sp>
          <p:nvSpPr>
            <p:cNvPr id="81" name="Freeform 1640">
              <a:extLst>
                <a:ext uri="{FF2B5EF4-FFF2-40B4-BE49-F238E27FC236}">
                  <a16:creationId xmlns:a16="http://schemas.microsoft.com/office/drawing/2014/main" id="{8A8D0C73-A5C6-464E-846B-C5C294BF2272}"/>
                </a:ext>
              </a:extLst>
            </p:cNvPr>
            <p:cNvSpPr>
              <a:spLocks noEditPoints="1"/>
            </p:cNvSpPr>
            <p:nvPr/>
          </p:nvSpPr>
          <p:spPr bwMode="auto">
            <a:xfrm>
              <a:off x="965200" y="5330825"/>
              <a:ext cx="201613" cy="57150"/>
            </a:xfrm>
            <a:custGeom>
              <a:avLst/>
              <a:gdLst>
                <a:gd name="T0" fmla="*/ 322 w 633"/>
                <a:gd name="T1" fmla="*/ 23 h 181"/>
                <a:gd name="T2" fmla="*/ 329 w 633"/>
                <a:gd name="T3" fmla="*/ 26 h 181"/>
                <a:gd name="T4" fmla="*/ 336 w 633"/>
                <a:gd name="T5" fmla="*/ 33 h 181"/>
                <a:gd name="T6" fmla="*/ 339 w 633"/>
                <a:gd name="T7" fmla="*/ 41 h 181"/>
                <a:gd name="T8" fmla="*/ 339 w 633"/>
                <a:gd name="T9" fmla="*/ 51 h 181"/>
                <a:gd name="T10" fmla="*/ 336 w 633"/>
                <a:gd name="T11" fmla="*/ 58 h 181"/>
                <a:gd name="T12" fmla="*/ 329 w 633"/>
                <a:gd name="T13" fmla="*/ 64 h 181"/>
                <a:gd name="T14" fmla="*/ 322 w 633"/>
                <a:gd name="T15" fmla="*/ 67 h 181"/>
                <a:gd name="T16" fmla="*/ 313 w 633"/>
                <a:gd name="T17" fmla="*/ 67 h 181"/>
                <a:gd name="T18" fmla="*/ 304 w 633"/>
                <a:gd name="T19" fmla="*/ 64 h 181"/>
                <a:gd name="T20" fmla="*/ 298 w 633"/>
                <a:gd name="T21" fmla="*/ 58 h 181"/>
                <a:gd name="T22" fmla="*/ 295 w 633"/>
                <a:gd name="T23" fmla="*/ 51 h 181"/>
                <a:gd name="T24" fmla="*/ 295 w 633"/>
                <a:gd name="T25" fmla="*/ 41 h 181"/>
                <a:gd name="T26" fmla="*/ 298 w 633"/>
                <a:gd name="T27" fmla="*/ 33 h 181"/>
                <a:gd name="T28" fmla="*/ 304 w 633"/>
                <a:gd name="T29" fmla="*/ 26 h 181"/>
                <a:gd name="T30" fmla="*/ 313 w 633"/>
                <a:gd name="T31" fmla="*/ 23 h 181"/>
                <a:gd name="T32" fmla="*/ 0 w 633"/>
                <a:gd name="T33" fmla="*/ 31 h 181"/>
                <a:gd name="T34" fmla="*/ 2 w 633"/>
                <a:gd name="T35" fmla="*/ 48 h 181"/>
                <a:gd name="T36" fmla="*/ 7 w 633"/>
                <a:gd name="T37" fmla="*/ 66 h 181"/>
                <a:gd name="T38" fmla="*/ 15 w 633"/>
                <a:gd name="T39" fmla="*/ 80 h 181"/>
                <a:gd name="T40" fmla="*/ 26 w 633"/>
                <a:gd name="T41" fmla="*/ 95 h 181"/>
                <a:gd name="T42" fmla="*/ 40 w 633"/>
                <a:gd name="T43" fmla="*/ 106 h 181"/>
                <a:gd name="T44" fmla="*/ 55 w 633"/>
                <a:gd name="T45" fmla="*/ 114 h 181"/>
                <a:gd name="T46" fmla="*/ 73 w 633"/>
                <a:gd name="T47" fmla="*/ 119 h 181"/>
                <a:gd name="T48" fmla="*/ 90 w 633"/>
                <a:gd name="T49" fmla="*/ 121 h 181"/>
                <a:gd name="T50" fmla="*/ 302 w 633"/>
                <a:gd name="T51" fmla="*/ 151 h 181"/>
                <a:gd name="T52" fmla="*/ 163 w 633"/>
                <a:gd name="T53" fmla="*/ 151 h 181"/>
                <a:gd name="T54" fmla="*/ 158 w 633"/>
                <a:gd name="T55" fmla="*/ 153 h 181"/>
                <a:gd name="T56" fmla="*/ 153 w 633"/>
                <a:gd name="T57" fmla="*/ 158 h 181"/>
                <a:gd name="T58" fmla="*/ 151 w 633"/>
                <a:gd name="T59" fmla="*/ 163 h 181"/>
                <a:gd name="T60" fmla="*/ 151 w 633"/>
                <a:gd name="T61" fmla="*/ 169 h 181"/>
                <a:gd name="T62" fmla="*/ 153 w 633"/>
                <a:gd name="T63" fmla="*/ 174 h 181"/>
                <a:gd name="T64" fmla="*/ 158 w 633"/>
                <a:gd name="T65" fmla="*/ 179 h 181"/>
                <a:gd name="T66" fmla="*/ 163 w 633"/>
                <a:gd name="T67" fmla="*/ 181 h 181"/>
                <a:gd name="T68" fmla="*/ 468 w 633"/>
                <a:gd name="T69" fmla="*/ 181 h 181"/>
                <a:gd name="T70" fmla="*/ 474 w 633"/>
                <a:gd name="T71" fmla="*/ 180 h 181"/>
                <a:gd name="T72" fmla="*/ 479 w 633"/>
                <a:gd name="T73" fmla="*/ 177 h 181"/>
                <a:gd name="T74" fmla="*/ 482 w 633"/>
                <a:gd name="T75" fmla="*/ 172 h 181"/>
                <a:gd name="T76" fmla="*/ 483 w 633"/>
                <a:gd name="T77" fmla="*/ 167 h 181"/>
                <a:gd name="T78" fmla="*/ 482 w 633"/>
                <a:gd name="T79" fmla="*/ 160 h 181"/>
                <a:gd name="T80" fmla="*/ 479 w 633"/>
                <a:gd name="T81" fmla="*/ 156 h 181"/>
                <a:gd name="T82" fmla="*/ 474 w 633"/>
                <a:gd name="T83" fmla="*/ 152 h 181"/>
                <a:gd name="T84" fmla="*/ 468 w 633"/>
                <a:gd name="T85" fmla="*/ 151 h 181"/>
                <a:gd name="T86" fmla="*/ 332 w 633"/>
                <a:gd name="T87" fmla="*/ 121 h 181"/>
                <a:gd name="T88" fmla="*/ 553 w 633"/>
                <a:gd name="T89" fmla="*/ 120 h 181"/>
                <a:gd name="T90" fmla="*/ 570 w 633"/>
                <a:gd name="T91" fmla="*/ 117 h 181"/>
                <a:gd name="T92" fmla="*/ 586 w 633"/>
                <a:gd name="T93" fmla="*/ 110 h 181"/>
                <a:gd name="T94" fmla="*/ 600 w 633"/>
                <a:gd name="T95" fmla="*/ 100 h 181"/>
                <a:gd name="T96" fmla="*/ 614 w 633"/>
                <a:gd name="T97" fmla="*/ 88 h 181"/>
                <a:gd name="T98" fmla="*/ 622 w 633"/>
                <a:gd name="T99" fmla="*/ 74 h 181"/>
                <a:gd name="T100" fmla="*/ 630 w 633"/>
                <a:gd name="T101" fmla="*/ 57 h 181"/>
                <a:gd name="T102" fmla="*/ 633 w 633"/>
                <a:gd name="T103" fmla="*/ 39 h 181"/>
                <a:gd name="T104" fmla="*/ 633 w 633"/>
                <a:gd name="T105" fmla="*/ 0 h 181"/>
                <a:gd name="T106" fmla="*/ 0 w 633"/>
                <a:gd name="T107" fmla="*/ 3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33" h="181">
                  <a:moveTo>
                    <a:pt x="317" y="23"/>
                  </a:moveTo>
                  <a:lnTo>
                    <a:pt x="322" y="23"/>
                  </a:lnTo>
                  <a:lnTo>
                    <a:pt x="326" y="25"/>
                  </a:lnTo>
                  <a:lnTo>
                    <a:pt x="329" y="26"/>
                  </a:lnTo>
                  <a:lnTo>
                    <a:pt x="333" y="30"/>
                  </a:lnTo>
                  <a:lnTo>
                    <a:pt x="336" y="33"/>
                  </a:lnTo>
                  <a:lnTo>
                    <a:pt x="338" y="36"/>
                  </a:lnTo>
                  <a:lnTo>
                    <a:pt x="339" y="41"/>
                  </a:lnTo>
                  <a:lnTo>
                    <a:pt x="339" y="45"/>
                  </a:lnTo>
                  <a:lnTo>
                    <a:pt x="339" y="51"/>
                  </a:lnTo>
                  <a:lnTo>
                    <a:pt x="338" y="54"/>
                  </a:lnTo>
                  <a:lnTo>
                    <a:pt x="336" y="58"/>
                  </a:lnTo>
                  <a:lnTo>
                    <a:pt x="333" y="62"/>
                  </a:lnTo>
                  <a:lnTo>
                    <a:pt x="329" y="64"/>
                  </a:lnTo>
                  <a:lnTo>
                    <a:pt x="326" y="66"/>
                  </a:lnTo>
                  <a:lnTo>
                    <a:pt x="322" y="67"/>
                  </a:lnTo>
                  <a:lnTo>
                    <a:pt x="317" y="68"/>
                  </a:lnTo>
                  <a:lnTo>
                    <a:pt x="313" y="67"/>
                  </a:lnTo>
                  <a:lnTo>
                    <a:pt x="308" y="66"/>
                  </a:lnTo>
                  <a:lnTo>
                    <a:pt x="304" y="64"/>
                  </a:lnTo>
                  <a:lnTo>
                    <a:pt x="301" y="62"/>
                  </a:lnTo>
                  <a:lnTo>
                    <a:pt x="298" y="58"/>
                  </a:lnTo>
                  <a:lnTo>
                    <a:pt x="296" y="54"/>
                  </a:lnTo>
                  <a:lnTo>
                    <a:pt x="295" y="51"/>
                  </a:lnTo>
                  <a:lnTo>
                    <a:pt x="294" y="45"/>
                  </a:lnTo>
                  <a:lnTo>
                    <a:pt x="295" y="41"/>
                  </a:lnTo>
                  <a:lnTo>
                    <a:pt x="296" y="36"/>
                  </a:lnTo>
                  <a:lnTo>
                    <a:pt x="298" y="33"/>
                  </a:lnTo>
                  <a:lnTo>
                    <a:pt x="301" y="30"/>
                  </a:lnTo>
                  <a:lnTo>
                    <a:pt x="304" y="26"/>
                  </a:lnTo>
                  <a:lnTo>
                    <a:pt x="308" y="25"/>
                  </a:lnTo>
                  <a:lnTo>
                    <a:pt x="313" y="23"/>
                  </a:lnTo>
                  <a:lnTo>
                    <a:pt x="317" y="23"/>
                  </a:lnTo>
                  <a:close/>
                  <a:moveTo>
                    <a:pt x="0" y="31"/>
                  </a:moveTo>
                  <a:lnTo>
                    <a:pt x="1" y="39"/>
                  </a:lnTo>
                  <a:lnTo>
                    <a:pt x="2" y="48"/>
                  </a:lnTo>
                  <a:lnTo>
                    <a:pt x="4" y="57"/>
                  </a:lnTo>
                  <a:lnTo>
                    <a:pt x="7" y="66"/>
                  </a:lnTo>
                  <a:lnTo>
                    <a:pt x="11" y="74"/>
                  </a:lnTo>
                  <a:lnTo>
                    <a:pt x="15" y="80"/>
                  </a:lnTo>
                  <a:lnTo>
                    <a:pt x="21" y="88"/>
                  </a:lnTo>
                  <a:lnTo>
                    <a:pt x="26" y="95"/>
                  </a:lnTo>
                  <a:lnTo>
                    <a:pt x="33" y="100"/>
                  </a:lnTo>
                  <a:lnTo>
                    <a:pt x="40" y="106"/>
                  </a:lnTo>
                  <a:lnTo>
                    <a:pt x="47" y="110"/>
                  </a:lnTo>
                  <a:lnTo>
                    <a:pt x="55" y="114"/>
                  </a:lnTo>
                  <a:lnTo>
                    <a:pt x="64" y="117"/>
                  </a:lnTo>
                  <a:lnTo>
                    <a:pt x="73" y="119"/>
                  </a:lnTo>
                  <a:lnTo>
                    <a:pt x="82" y="120"/>
                  </a:lnTo>
                  <a:lnTo>
                    <a:pt x="90" y="121"/>
                  </a:lnTo>
                  <a:lnTo>
                    <a:pt x="302" y="121"/>
                  </a:lnTo>
                  <a:lnTo>
                    <a:pt x="302" y="151"/>
                  </a:lnTo>
                  <a:lnTo>
                    <a:pt x="166" y="151"/>
                  </a:lnTo>
                  <a:lnTo>
                    <a:pt x="163" y="151"/>
                  </a:lnTo>
                  <a:lnTo>
                    <a:pt x="160" y="152"/>
                  </a:lnTo>
                  <a:lnTo>
                    <a:pt x="158" y="153"/>
                  </a:lnTo>
                  <a:lnTo>
                    <a:pt x="156" y="156"/>
                  </a:lnTo>
                  <a:lnTo>
                    <a:pt x="153" y="158"/>
                  </a:lnTo>
                  <a:lnTo>
                    <a:pt x="152" y="160"/>
                  </a:lnTo>
                  <a:lnTo>
                    <a:pt x="151" y="163"/>
                  </a:lnTo>
                  <a:lnTo>
                    <a:pt x="151" y="167"/>
                  </a:lnTo>
                  <a:lnTo>
                    <a:pt x="151" y="169"/>
                  </a:lnTo>
                  <a:lnTo>
                    <a:pt x="152" y="172"/>
                  </a:lnTo>
                  <a:lnTo>
                    <a:pt x="153" y="174"/>
                  </a:lnTo>
                  <a:lnTo>
                    <a:pt x="156" y="177"/>
                  </a:lnTo>
                  <a:lnTo>
                    <a:pt x="158" y="179"/>
                  </a:lnTo>
                  <a:lnTo>
                    <a:pt x="160" y="180"/>
                  </a:lnTo>
                  <a:lnTo>
                    <a:pt x="163" y="181"/>
                  </a:lnTo>
                  <a:lnTo>
                    <a:pt x="166" y="181"/>
                  </a:lnTo>
                  <a:lnTo>
                    <a:pt x="468" y="181"/>
                  </a:lnTo>
                  <a:lnTo>
                    <a:pt x="471" y="181"/>
                  </a:lnTo>
                  <a:lnTo>
                    <a:pt x="474" y="180"/>
                  </a:lnTo>
                  <a:lnTo>
                    <a:pt x="476" y="179"/>
                  </a:lnTo>
                  <a:lnTo>
                    <a:pt x="479" y="177"/>
                  </a:lnTo>
                  <a:lnTo>
                    <a:pt x="481" y="174"/>
                  </a:lnTo>
                  <a:lnTo>
                    <a:pt x="482" y="172"/>
                  </a:lnTo>
                  <a:lnTo>
                    <a:pt x="483" y="169"/>
                  </a:lnTo>
                  <a:lnTo>
                    <a:pt x="483" y="167"/>
                  </a:lnTo>
                  <a:lnTo>
                    <a:pt x="483" y="163"/>
                  </a:lnTo>
                  <a:lnTo>
                    <a:pt x="482" y="160"/>
                  </a:lnTo>
                  <a:lnTo>
                    <a:pt x="481" y="158"/>
                  </a:lnTo>
                  <a:lnTo>
                    <a:pt x="479" y="156"/>
                  </a:lnTo>
                  <a:lnTo>
                    <a:pt x="476" y="153"/>
                  </a:lnTo>
                  <a:lnTo>
                    <a:pt x="474" y="152"/>
                  </a:lnTo>
                  <a:lnTo>
                    <a:pt x="471" y="151"/>
                  </a:lnTo>
                  <a:lnTo>
                    <a:pt x="468" y="151"/>
                  </a:lnTo>
                  <a:lnTo>
                    <a:pt x="332" y="151"/>
                  </a:lnTo>
                  <a:lnTo>
                    <a:pt x="332" y="121"/>
                  </a:lnTo>
                  <a:lnTo>
                    <a:pt x="543" y="121"/>
                  </a:lnTo>
                  <a:lnTo>
                    <a:pt x="553" y="120"/>
                  </a:lnTo>
                  <a:lnTo>
                    <a:pt x="562" y="119"/>
                  </a:lnTo>
                  <a:lnTo>
                    <a:pt x="570" y="117"/>
                  </a:lnTo>
                  <a:lnTo>
                    <a:pt x="578" y="114"/>
                  </a:lnTo>
                  <a:lnTo>
                    <a:pt x="586" y="110"/>
                  </a:lnTo>
                  <a:lnTo>
                    <a:pt x="594" y="106"/>
                  </a:lnTo>
                  <a:lnTo>
                    <a:pt x="600" y="100"/>
                  </a:lnTo>
                  <a:lnTo>
                    <a:pt x="607" y="95"/>
                  </a:lnTo>
                  <a:lnTo>
                    <a:pt x="614" y="88"/>
                  </a:lnTo>
                  <a:lnTo>
                    <a:pt x="618" y="80"/>
                  </a:lnTo>
                  <a:lnTo>
                    <a:pt x="622" y="74"/>
                  </a:lnTo>
                  <a:lnTo>
                    <a:pt x="627" y="66"/>
                  </a:lnTo>
                  <a:lnTo>
                    <a:pt x="630" y="57"/>
                  </a:lnTo>
                  <a:lnTo>
                    <a:pt x="632" y="48"/>
                  </a:lnTo>
                  <a:lnTo>
                    <a:pt x="633" y="39"/>
                  </a:lnTo>
                  <a:lnTo>
                    <a:pt x="633" y="31"/>
                  </a:lnTo>
                  <a:lnTo>
                    <a:pt x="633" y="0"/>
                  </a:lnTo>
                  <a:lnTo>
                    <a:pt x="0" y="0"/>
                  </a:lnTo>
                  <a:lnTo>
                    <a:pt x="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lumMod val="75000"/>
                    <a:lumOff val="25000"/>
                  </a:schemeClr>
                </a:solidFill>
              </a:endParaRPr>
            </a:p>
          </p:txBody>
        </p:sp>
      </p:grpSp>
      <p:sp>
        <p:nvSpPr>
          <p:cNvPr id="82" name="Freeform 1671" descr="Icon of check mark. ">
            <a:extLst>
              <a:ext uri="{FF2B5EF4-FFF2-40B4-BE49-F238E27FC236}">
                <a16:creationId xmlns:a16="http://schemas.microsoft.com/office/drawing/2014/main" id="{1A4AFC64-5C16-40F4-BDFA-E62EE3AAEA23}"/>
              </a:ext>
            </a:extLst>
          </p:cNvPr>
          <p:cNvSpPr>
            <a:spLocks noEditPoints="1"/>
          </p:cNvSpPr>
          <p:nvPr/>
        </p:nvSpPr>
        <p:spPr bwMode="auto">
          <a:xfrm>
            <a:off x="7662841" y="4104695"/>
            <a:ext cx="380334" cy="380334"/>
          </a:xfrm>
          <a:custGeom>
            <a:avLst/>
            <a:gdLst>
              <a:gd name="T0" fmla="*/ 279 w 719"/>
              <a:gd name="T1" fmla="*/ 477 h 719"/>
              <a:gd name="T2" fmla="*/ 197 w 719"/>
              <a:gd name="T3" fmla="*/ 387 h 719"/>
              <a:gd name="T4" fmla="*/ 217 w 719"/>
              <a:gd name="T5" fmla="*/ 382 h 719"/>
              <a:gd name="T6" fmla="*/ 515 w 719"/>
              <a:gd name="T7" fmla="*/ 243 h 719"/>
              <a:gd name="T8" fmla="*/ 519 w 719"/>
              <a:gd name="T9" fmla="*/ 263 h 719"/>
              <a:gd name="T10" fmla="*/ 709 w 719"/>
              <a:gd name="T11" fmla="*/ 323 h 719"/>
              <a:gd name="T12" fmla="*/ 687 w 719"/>
              <a:gd name="T13" fmla="*/ 289 h 719"/>
              <a:gd name="T14" fmla="*/ 696 w 719"/>
              <a:gd name="T15" fmla="*/ 243 h 719"/>
              <a:gd name="T16" fmla="*/ 675 w 719"/>
              <a:gd name="T17" fmla="*/ 199 h 719"/>
              <a:gd name="T18" fmla="*/ 631 w 719"/>
              <a:gd name="T19" fmla="*/ 179 h 719"/>
              <a:gd name="T20" fmla="*/ 630 w 719"/>
              <a:gd name="T21" fmla="*/ 131 h 719"/>
              <a:gd name="T22" fmla="*/ 603 w 719"/>
              <a:gd name="T23" fmla="*/ 98 h 719"/>
              <a:gd name="T24" fmla="*/ 569 w 719"/>
              <a:gd name="T25" fmla="*/ 87 h 719"/>
              <a:gd name="T26" fmla="*/ 536 w 719"/>
              <a:gd name="T27" fmla="*/ 70 h 719"/>
              <a:gd name="T28" fmla="*/ 507 w 719"/>
              <a:gd name="T29" fmla="*/ 34 h 719"/>
              <a:gd name="T30" fmla="*/ 458 w 719"/>
              <a:gd name="T31" fmla="*/ 25 h 719"/>
              <a:gd name="T32" fmla="*/ 418 w 719"/>
              <a:gd name="T33" fmla="*/ 31 h 719"/>
              <a:gd name="T34" fmla="*/ 380 w 719"/>
              <a:gd name="T35" fmla="*/ 4 h 719"/>
              <a:gd name="T36" fmla="*/ 331 w 719"/>
              <a:gd name="T37" fmla="*/ 7 h 719"/>
              <a:gd name="T38" fmla="*/ 296 w 719"/>
              <a:gd name="T39" fmla="*/ 39 h 719"/>
              <a:gd name="T40" fmla="*/ 251 w 719"/>
              <a:gd name="T41" fmla="*/ 24 h 719"/>
              <a:gd name="T42" fmla="*/ 205 w 719"/>
              <a:gd name="T43" fmla="*/ 39 h 719"/>
              <a:gd name="T44" fmla="*/ 180 w 719"/>
              <a:gd name="T45" fmla="*/ 79 h 719"/>
              <a:gd name="T46" fmla="*/ 142 w 719"/>
              <a:gd name="T47" fmla="*/ 88 h 719"/>
              <a:gd name="T48" fmla="*/ 111 w 719"/>
              <a:gd name="T49" fmla="*/ 102 h 719"/>
              <a:gd name="T50" fmla="*/ 86 w 719"/>
              <a:gd name="T51" fmla="*/ 141 h 719"/>
              <a:gd name="T52" fmla="*/ 78 w 719"/>
              <a:gd name="T53" fmla="*/ 180 h 719"/>
              <a:gd name="T54" fmla="*/ 37 w 719"/>
              <a:gd name="T55" fmla="*/ 207 h 719"/>
              <a:gd name="T56" fmla="*/ 22 w 719"/>
              <a:gd name="T57" fmla="*/ 252 h 719"/>
              <a:gd name="T58" fmla="*/ 38 w 719"/>
              <a:gd name="T59" fmla="*/ 296 h 719"/>
              <a:gd name="T60" fmla="*/ 6 w 719"/>
              <a:gd name="T61" fmla="*/ 332 h 719"/>
              <a:gd name="T62" fmla="*/ 3 w 719"/>
              <a:gd name="T63" fmla="*/ 380 h 719"/>
              <a:gd name="T64" fmla="*/ 31 w 719"/>
              <a:gd name="T65" fmla="*/ 420 h 719"/>
              <a:gd name="T66" fmla="*/ 23 w 719"/>
              <a:gd name="T67" fmla="*/ 460 h 719"/>
              <a:gd name="T68" fmla="*/ 32 w 719"/>
              <a:gd name="T69" fmla="*/ 507 h 719"/>
              <a:gd name="T70" fmla="*/ 68 w 719"/>
              <a:gd name="T71" fmla="*/ 538 h 719"/>
              <a:gd name="T72" fmla="*/ 85 w 719"/>
              <a:gd name="T73" fmla="*/ 571 h 719"/>
              <a:gd name="T74" fmla="*/ 106 w 719"/>
              <a:gd name="T75" fmla="*/ 615 h 719"/>
              <a:gd name="T76" fmla="*/ 135 w 719"/>
              <a:gd name="T77" fmla="*/ 633 h 719"/>
              <a:gd name="T78" fmla="*/ 177 w 719"/>
              <a:gd name="T79" fmla="*/ 633 h 719"/>
              <a:gd name="T80" fmla="*/ 197 w 719"/>
              <a:gd name="T81" fmla="*/ 676 h 719"/>
              <a:gd name="T82" fmla="*/ 242 w 719"/>
              <a:gd name="T83" fmla="*/ 698 h 719"/>
              <a:gd name="T84" fmla="*/ 288 w 719"/>
              <a:gd name="T85" fmla="*/ 687 h 719"/>
              <a:gd name="T86" fmla="*/ 322 w 719"/>
              <a:gd name="T87" fmla="*/ 709 h 719"/>
              <a:gd name="T88" fmla="*/ 370 w 719"/>
              <a:gd name="T89" fmla="*/ 719 h 719"/>
              <a:gd name="T90" fmla="*/ 412 w 719"/>
              <a:gd name="T91" fmla="*/ 697 h 719"/>
              <a:gd name="T92" fmla="*/ 449 w 719"/>
              <a:gd name="T93" fmla="*/ 695 h 719"/>
              <a:gd name="T94" fmla="*/ 497 w 719"/>
              <a:gd name="T95" fmla="*/ 693 h 719"/>
              <a:gd name="T96" fmla="*/ 533 w 719"/>
              <a:gd name="T97" fmla="*/ 661 h 719"/>
              <a:gd name="T98" fmla="*/ 563 w 719"/>
              <a:gd name="T99" fmla="*/ 635 h 719"/>
              <a:gd name="T100" fmla="*/ 597 w 719"/>
              <a:gd name="T101" fmla="*/ 628 h 719"/>
              <a:gd name="T102" fmla="*/ 626 w 719"/>
              <a:gd name="T103" fmla="*/ 599 h 719"/>
              <a:gd name="T104" fmla="*/ 634 w 719"/>
              <a:gd name="T105" fmla="*/ 551 h 719"/>
              <a:gd name="T106" fmla="*/ 668 w 719"/>
              <a:gd name="T107" fmla="*/ 528 h 719"/>
              <a:gd name="T108" fmla="*/ 694 w 719"/>
              <a:gd name="T109" fmla="*/ 488 h 719"/>
              <a:gd name="T110" fmla="*/ 691 w 719"/>
              <a:gd name="T111" fmla="*/ 441 h 719"/>
              <a:gd name="T112" fmla="*/ 703 w 719"/>
              <a:gd name="T113" fmla="*/ 406 h 719"/>
              <a:gd name="T114" fmla="*/ 719 w 719"/>
              <a:gd name="T115" fmla="*/ 36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19" h="719">
                <a:moveTo>
                  <a:pt x="519" y="263"/>
                </a:moveTo>
                <a:lnTo>
                  <a:pt x="292" y="475"/>
                </a:lnTo>
                <a:lnTo>
                  <a:pt x="288" y="477"/>
                </a:lnTo>
                <a:lnTo>
                  <a:pt x="285" y="479"/>
                </a:lnTo>
                <a:lnTo>
                  <a:pt x="279" y="477"/>
                </a:lnTo>
                <a:lnTo>
                  <a:pt x="276" y="475"/>
                </a:lnTo>
                <a:lnTo>
                  <a:pt x="200" y="400"/>
                </a:lnTo>
                <a:lnTo>
                  <a:pt x="197" y="396"/>
                </a:lnTo>
                <a:lnTo>
                  <a:pt x="196" y="391"/>
                </a:lnTo>
                <a:lnTo>
                  <a:pt x="197" y="387"/>
                </a:lnTo>
                <a:lnTo>
                  <a:pt x="200" y="382"/>
                </a:lnTo>
                <a:lnTo>
                  <a:pt x="204" y="380"/>
                </a:lnTo>
                <a:lnTo>
                  <a:pt x="208" y="379"/>
                </a:lnTo>
                <a:lnTo>
                  <a:pt x="213" y="380"/>
                </a:lnTo>
                <a:lnTo>
                  <a:pt x="217" y="382"/>
                </a:lnTo>
                <a:lnTo>
                  <a:pt x="285" y="450"/>
                </a:lnTo>
                <a:lnTo>
                  <a:pt x="502" y="247"/>
                </a:lnTo>
                <a:lnTo>
                  <a:pt x="507" y="243"/>
                </a:lnTo>
                <a:lnTo>
                  <a:pt x="511" y="243"/>
                </a:lnTo>
                <a:lnTo>
                  <a:pt x="515" y="243"/>
                </a:lnTo>
                <a:lnTo>
                  <a:pt x="520" y="247"/>
                </a:lnTo>
                <a:lnTo>
                  <a:pt x="522" y="251"/>
                </a:lnTo>
                <a:lnTo>
                  <a:pt x="523" y="255"/>
                </a:lnTo>
                <a:lnTo>
                  <a:pt x="522" y="260"/>
                </a:lnTo>
                <a:lnTo>
                  <a:pt x="519" y="263"/>
                </a:lnTo>
                <a:close/>
                <a:moveTo>
                  <a:pt x="719" y="360"/>
                </a:moveTo>
                <a:lnTo>
                  <a:pt x="719" y="350"/>
                </a:lnTo>
                <a:lnTo>
                  <a:pt x="716" y="341"/>
                </a:lnTo>
                <a:lnTo>
                  <a:pt x="713" y="332"/>
                </a:lnTo>
                <a:lnTo>
                  <a:pt x="709" y="323"/>
                </a:lnTo>
                <a:lnTo>
                  <a:pt x="703" y="315"/>
                </a:lnTo>
                <a:lnTo>
                  <a:pt x="696" y="308"/>
                </a:lnTo>
                <a:lnTo>
                  <a:pt x="689" y="302"/>
                </a:lnTo>
                <a:lnTo>
                  <a:pt x="681" y="296"/>
                </a:lnTo>
                <a:lnTo>
                  <a:pt x="687" y="289"/>
                </a:lnTo>
                <a:lnTo>
                  <a:pt x="691" y="280"/>
                </a:lnTo>
                <a:lnTo>
                  <a:pt x="694" y="271"/>
                </a:lnTo>
                <a:lnTo>
                  <a:pt x="696" y="262"/>
                </a:lnTo>
                <a:lnTo>
                  <a:pt x="696" y="252"/>
                </a:lnTo>
                <a:lnTo>
                  <a:pt x="696" y="243"/>
                </a:lnTo>
                <a:lnTo>
                  <a:pt x="694" y="233"/>
                </a:lnTo>
                <a:lnTo>
                  <a:pt x="692" y="223"/>
                </a:lnTo>
                <a:lnTo>
                  <a:pt x="688" y="215"/>
                </a:lnTo>
                <a:lnTo>
                  <a:pt x="682" y="207"/>
                </a:lnTo>
                <a:lnTo>
                  <a:pt x="675" y="199"/>
                </a:lnTo>
                <a:lnTo>
                  <a:pt x="668" y="193"/>
                </a:lnTo>
                <a:lnTo>
                  <a:pt x="660" y="188"/>
                </a:lnTo>
                <a:lnTo>
                  <a:pt x="651" y="184"/>
                </a:lnTo>
                <a:lnTo>
                  <a:pt x="641" y="180"/>
                </a:lnTo>
                <a:lnTo>
                  <a:pt x="631" y="179"/>
                </a:lnTo>
                <a:lnTo>
                  <a:pt x="634" y="169"/>
                </a:lnTo>
                <a:lnTo>
                  <a:pt x="635" y="161"/>
                </a:lnTo>
                <a:lnTo>
                  <a:pt x="635" y="151"/>
                </a:lnTo>
                <a:lnTo>
                  <a:pt x="632" y="141"/>
                </a:lnTo>
                <a:lnTo>
                  <a:pt x="630" y="131"/>
                </a:lnTo>
                <a:lnTo>
                  <a:pt x="626" y="122"/>
                </a:lnTo>
                <a:lnTo>
                  <a:pt x="620" y="114"/>
                </a:lnTo>
                <a:lnTo>
                  <a:pt x="614" y="106"/>
                </a:lnTo>
                <a:lnTo>
                  <a:pt x="608" y="102"/>
                </a:lnTo>
                <a:lnTo>
                  <a:pt x="603" y="98"/>
                </a:lnTo>
                <a:lnTo>
                  <a:pt x="597" y="94"/>
                </a:lnTo>
                <a:lnTo>
                  <a:pt x="590" y="91"/>
                </a:lnTo>
                <a:lnTo>
                  <a:pt x="584" y="89"/>
                </a:lnTo>
                <a:lnTo>
                  <a:pt x="577" y="88"/>
                </a:lnTo>
                <a:lnTo>
                  <a:pt x="569" y="87"/>
                </a:lnTo>
                <a:lnTo>
                  <a:pt x="563" y="85"/>
                </a:lnTo>
                <a:lnTo>
                  <a:pt x="552" y="87"/>
                </a:lnTo>
                <a:lnTo>
                  <a:pt x="542" y="89"/>
                </a:lnTo>
                <a:lnTo>
                  <a:pt x="540" y="79"/>
                </a:lnTo>
                <a:lnTo>
                  <a:pt x="536" y="70"/>
                </a:lnTo>
                <a:lnTo>
                  <a:pt x="533" y="61"/>
                </a:lnTo>
                <a:lnTo>
                  <a:pt x="528" y="53"/>
                </a:lnTo>
                <a:lnTo>
                  <a:pt x="522" y="46"/>
                </a:lnTo>
                <a:lnTo>
                  <a:pt x="514" y="39"/>
                </a:lnTo>
                <a:lnTo>
                  <a:pt x="507" y="34"/>
                </a:lnTo>
                <a:lnTo>
                  <a:pt x="497" y="28"/>
                </a:lnTo>
                <a:lnTo>
                  <a:pt x="488" y="26"/>
                </a:lnTo>
                <a:lnTo>
                  <a:pt x="478" y="24"/>
                </a:lnTo>
                <a:lnTo>
                  <a:pt x="468" y="24"/>
                </a:lnTo>
                <a:lnTo>
                  <a:pt x="458" y="25"/>
                </a:lnTo>
                <a:lnTo>
                  <a:pt x="449" y="27"/>
                </a:lnTo>
                <a:lnTo>
                  <a:pt x="440" y="29"/>
                </a:lnTo>
                <a:lnTo>
                  <a:pt x="431" y="34"/>
                </a:lnTo>
                <a:lnTo>
                  <a:pt x="424" y="39"/>
                </a:lnTo>
                <a:lnTo>
                  <a:pt x="418" y="31"/>
                </a:lnTo>
                <a:lnTo>
                  <a:pt x="412" y="24"/>
                </a:lnTo>
                <a:lnTo>
                  <a:pt x="405" y="17"/>
                </a:lnTo>
                <a:lnTo>
                  <a:pt x="397" y="11"/>
                </a:lnTo>
                <a:lnTo>
                  <a:pt x="388" y="7"/>
                </a:lnTo>
                <a:lnTo>
                  <a:pt x="380" y="4"/>
                </a:lnTo>
                <a:lnTo>
                  <a:pt x="370" y="2"/>
                </a:lnTo>
                <a:lnTo>
                  <a:pt x="360" y="0"/>
                </a:lnTo>
                <a:lnTo>
                  <a:pt x="350" y="2"/>
                </a:lnTo>
                <a:lnTo>
                  <a:pt x="340" y="4"/>
                </a:lnTo>
                <a:lnTo>
                  <a:pt x="331" y="7"/>
                </a:lnTo>
                <a:lnTo>
                  <a:pt x="322" y="11"/>
                </a:lnTo>
                <a:lnTo>
                  <a:pt x="314" y="17"/>
                </a:lnTo>
                <a:lnTo>
                  <a:pt x="307" y="24"/>
                </a:lnTo>
                <a:lnTo>
                  <a:pt x="301" y="31"/>
                </a:lnTo>
                <a:lnTo>
                  <a:pt x="296" y="39"/>
                </a:lnTo>
                <a:lnTo>
                  <a:pt x="288" y="34"/>
                </a:lnTo>
                <a:lnTo>
                  <a:pt x="279" y="29"/>
                </a:lnTo>
                <a:lnTo>
                  <a:pt x="270" y="27"/>
                </a:lnTo>
                <a:lnTo>
                  <a:pt x="260" y="25"/>
                </a:lnTo>
                <a:lnTo>
                  <a:pt x="251" y="24"/>
                </a:lnTo>
                <a:lnTo>
                  <a:pt x="242" y="24"/>
                </a:lnTo>
                <a:lnTo>
                  <a:pt x="232" y="26"/>
                </a:lnTo>
                <a:lnTo>
                  <a:pt x="222" y="28"/>
                </a:lnTo>
                <a:lnTo>
                  <a:pt x="213" y="34"/>
                </a:lnTo>
                <a:lnTo>
                  <a:pt x="205" y="39"/>
                </a:lnTo>
                <a:lnTo>
                  <a:pt x="197" y="46"/>
                </a:lnTo>
                <a:lnTo>
                  <a:pt x="192" y="52"/>
                </a:lnTo>
                <a:lnTo>
                  <a:pt x="186" y="61"/>
                </a:lnTo>
                <a:lnTo>
                  <a:pt x="182" y="69"/>
                </a:lnTo>
                <a:lnTo>
                  <a:pt x="180" y="79"/>
                </a:lnTo>
                <a:lnTo>
                  <a:pt x="177" y="89"/>
                </a:lnTo>
                <a:lnTo>
                  <a:pt x="168" y="87"/>
                </a:lnTo>
                <a:lnTo>
                  <a:pt x="156" y="85"/>
                </a:lnTo>
                <a:lnTo>
                  <a:pt x="149" y="87"/>
                </a:lnTo>
                <a:lnTo>
                  <a:pt x="142" y="88"/>
                </a:lnTo>
                <a:lnTo>
                  <a:pt x="135" y="89"/>
                </a:lnTo>
                <a:lnTo>
                  <a:pt x="129" y="91"/>
                </a:lnTo>
                <a:lnTo>
                  <a:pt x="122" y="94"/>
                </a:lnTo>
                <a:lnTo>
                  <a:pt x="117" y="98"/>
                </a:lnTo>
                <a:lnTo>
                  <a:pt x="111" y="102"/>
                </a:lnTo>
                <a:lnTo>
                  <a:pt x="106" y="106"/>
                </a:lnTo>
                <a:lnTo>
                  <a:pt x="99" y="114"/>
                </a:lnTo>
                <a:lnTo>
                  <a:pt x="94" y="122"/>
                </a:lnTo>
                <a:lnTo>
                  <a:pt x="89" y="131"/>
                </a:lnTo>
                <a:lnTo>
                  <a:pt x="86" y="141"/>
                </a:lnTo>
                <a:lnTo>
                  <a:pt x="85" y="151"/>
                </a:lnTo>
                <a:lnTo>
                  <a:pt x="85" y="161"/>
                </a:lnTo>
                <a:lnTo>
                  <a:pt x="85" y="169"/>
                </a:lnTo>
                <a:lnTo>
                  <a:pt x="87" y="179"/>
                </a:lnTo>
                <a:lnTo>
                  <a:pt x="78" y="180"/>
                </a:lnTo>
                <a:lnTo>
                  <a:pt x="68" y="184"/>
                </a:lnTo>
                <a:lnTo>
                  <a:pt x="59" y="188"/>
                </a:lnTo>
                <a:lnTo>
                  <a:pt x="52" y="193"/>
                </a:lnTo>
                <a:lnTo>
                  <a:pt x="44" y="199"/>
                </a:lnTo>
                <a:lnTo>
                  <a:pt x="37" y="207"/>
                </a:lnTo>
                <a:lnTo>
                  <a:pt x="32" y="215"/>
                </a:lnTo>
                <a:lnTo>
                  <a:pt x="27" y="223"/>
                </a:lnTo>
                <a:lnTo>
                  <a:pt x="24" y="233"/>
                </a:lnTo>
                <a:lnTo>
                  <a:pt x="23" y="243"/>
                </a:lnTo>
                <a:lnTo>
                  <a:pt x="22" y="252"/>
                </a:lnTo>
                <a:lnTo>
                  <a:pt x="23" y="262"/>
                </a:lnTo>
                <a:lnTo>
                  <a:pt x="25" y="271"/>
                </a:lnTo>
                <a:lnTo>
                  <a:pt x="28" y="280"/>
                </a:lnTo>
                <a:lnTo>
                  <a:pt x="33" y="289"/>
                </a:lnTo>
                <a:lnTo>
                  <a:pt x="38" y="296"/>
                </a:lnTo>
                <a:lnTo>
                  <a:pt x="31" y="302"/>
                </a:lnTo>
                <a:lnTo>
                  <a:pt x="23" y="308"/>
                </a:lnTo>
                <a:lnTo>
                  <a:pt x="16" y="315"/>
                </a:lnTo>
                <a:lnTo>
                  <a:pt x="11" y="323"/>
                </a:lnTo>
                <a:lnTo>
                  <a:pt x="6" y="332"/>
                </a:lnTo>
                <a:lnTo>
                  <a:pt x="3" y="341"/>
                </a:lnTo>
                <a:lnTo>
                  <a:pt x="1" y="350"/>
                </a:lnTo>
                <a:lnTo>
                  <a:pt x="0" y="360"/>
                </a:lnTo>
                <a:lnTo>
                  <a:pt x="1" y="370"/>
                </a:lnTo>
                <a:lnTo>
                  <a:pt x="3" y="380"/>
                </a:lnTo>
                <a:lnTo>
                  <a:pt x="6" y="389"/>
                </a:lnTo>
                <a:lnTo>
                  <a:pt x="11" y="398"/>
                </a:lnTo>
                <a:lnTo>
                  <a:pt x="16" y="406"/>
                </a:lnTo>
                <a:lnTo>
                  <a:pt x="23" y="413"/>
                </a:lnTo>
                <a:lnTo>
                  <a:pt x="31" y="420"/>
                </a:lnTo>
                <a:lnTo>
                  <a:pt x="38" y="424"/>
                </a:lnTo>
                <a:lnTo>
                  <a:pt x="33" y="433"/>
                </a:lnTo>
                <a:lnTo>
                  <a:pt x="28" y="441"/>
                </a:lnTo>
                <a:lnTo>
                  <a:pt x="25" y="450"/>
                </a:lnTo>
                <a:lnTo>
                  <a:pt x="23" y="460"/>
                </a:lnTo>
                <a:lnTo>
                  <a:pt x="22" y="470"/>
                </a:lnTo>
                <a:lnTo>
                  <a:pt x="23" y="479"/>
                </a:lnTo>
                <a:lnTo>
                  <a:pt x="24" y="488"/>
                </a:lnTo>
                <a:lnTo>
                  <a:pt x="27" y="498"/>
                </a:lnTo>
                <a:lnTo>
                  <a:pt x="32" y="507"/>
                </a:lnTo>
                <a:lnTo>
                  <a:pt x="37" y="515"/>
                </a:lnTo>
                <a:lnTo>
                  <a:pt x="44" y="523"/>
                </a:lnTo>
                <a:lnTo>
                  <a:pt x="52" y="528"/>
                </a:lnTo>
                <a:lnTo>
                  <a:pt x="59" y="534"/>
                </a:lnTo>
                <a:lnTo>
                  <a:pt x="68" y="538"/>
                </a:lnTo>
                <a:lnTo>
                  <a:pt x="78" y="540"/>
                </a:lnTo>
                <a:lnTo>
                  <a:pt x="87" y="543"/>
                </a:lnTo>
                <a:lnTo>
                  <a:pt x="85" y="551"/>
                </a:lnTo>
                <a:lnTo>
                  <a:pt x="85" y="561"/>
                </a:lnTo>
                <a:lnTo>
                  <a:pt x="85" y="571"/>
                </a:lnTo>
                <a:lnTo>
                  <a:pt x="86" y="580"/>
                </a:lnTo>
                <a:lnTo>
                  <a:pt x="89" y="590"/>
                </a:lnTo>
                <a:lnTo>
                  <a:pt x="94" y="599"/>
                </a:lnTo>
                <a:lnTo>
                  <a:pt x="99" y="608"/>
                </a:lnTo>
                <a:lnTo>
                  <a:pt x="106" y="615"/>
                </a:lnTo>
                <a:lnTo>
                  <a:pt x="111" y="620"/>
                </a:lnTo>
                <a:lnTo>
                  <a:pt x="117" y="624"/>
                </a:lnTo>
                <a:lnTo>
                  <a:pt x="122" y="628"/>
                </a:lnTo>
                <a:lnTo>
                  <a:pt x="129" y="631"/>
                </a:lnTo>
                <a:lnTo>
                  <a:pt x="135" y="633"/>
                </a:lnTo>
                <a:lnTo>
                  <a:pt x="142" y="634"/>
                </a:lnTo>
                <a:lnTo>
                  <a:pt x="149" y="635"/>
                </a:lnTo>
                <a:lnTo>
                  <a:pt x="156" y="635"/>
                </a:lnTo>
                <a:lnTo>
                  <a:pt x="168" y="635"/>
                </a:lnTo>
                <a:lnTo>
                  <a:pt x="177" y="633"/>
                </a:lnTo>
                <a:lnTo>
                  <a:pt x="180" y="643"/>
                </a:lnTo>
                <a:lnTo>
                  <a:pt x="182" y="652"/>
                </a:lnTo>
                <a:lnTo>
                  <a:pt x="186" y="661"/>
                </a:lnTo>
                <a:lnTo>
                  <a:pt x="192" y="668"/>
                </a:lnTo>
                <a:lnTo>
                  <a:pt x="197" y="676"/>
                </a:lnTo>
                <a:lnTo>
                  <a:pt x="205" y="683"/>
                </a:lnTo>
                <a:lnTo>
                  <a:pt x="213" y="688"/>
                </a:lnTo>
                <a:lnTo>
                  <a:pt x="222" y="693"/>
                </a:lnTo>
                <a:lnTo>
                  <a:pt x="232" y="696"/>
                </a:lnTo>
                <a:lnTo>
                  <a:pt x="242" y="698"/>
                </a:lnTo>
                <a:lnTo>
                  <a:pt x="251" y="698"/>
                </a:lnTo>
                <a:lnTo>
                  <a:pt x="260" y="697"/>
                </a:lnTo>
                <a:lnTo>
                  <a:pt x="270" y="695"/>
                </a:lnTo>
                <a:lnTo>
                  <a:pt x="279" y="692"/>
                </a:lnTo>
                <a:lnTo>
                  <a:pt x="288" y="687"/>
                </a:lnTo>
                <a:lnTo>
                  <a:pt x="296" y="682"/>
                </a:lnTo>
                <a:lnTo>
                  <a:pt x="301" y="689"/>
                </a:lnTo>
                <a:lnTo>
                  <a:pt x="307" y="697"/>
                </a:lnTo>
                <a:lnTo>
                  <a:pt x="314" y="704"/>
                </a:lnTo>
                <a:lnTo>
                  <a:pt x="322" y="709"/>
                </a:lnTo>
                <a:lnTo>
                  <a:pt x="331" y="714"/>
                </a:lnTo>
                <a:lnTo>
                  <a:pt x="340" y="717"/>
                </a:lnTo>
                <a:lnTo>
                  <a:pt x="350" y="719"/>
                </a:lnTo>
                <a:lnTo>
                  <a:pt x="360" y="719"/>
                </a:lnTo>
                <a:lnTo>
                  <a:pt x="370" y="719"/>
                </a:lnTo>
                <a:lnTo>
                  <a:pt x="380" y="717"/>
                </a:lnTo>
                <a:lnTo>
                  <a:pt x="388" y="714"/>
                </a:lnTo>
                <a:lnTo>
                  <a:pt x="397" y="709"/>
                </a:lnTo>
                <a:lnTo>
                  <a:pt x="405" y="704"/>
                </a:lnTo>
                <a:lnTo>
                  <a:pt x="412" y="697"/>
                </a:lnTo>
                <a:lnTo>
                  <a:pt x="418" y="689"/>
                </a:lnTo>
                <a:lnTo>
                  <a:pt x="424" y="682"/>
                </a:lnTo>
                <a:lnTo>
                  <a:pt x="431" y="687"/>
                </a:lnTo>
                <a:lnTo>
                  <a:pt x="440" y="692"/>
                </a:lnTo>
                <a:lnTo>
                  <a:pt x="449" y="695"/>
                </a:lnTo>
                <a:lnTo>
                  <a:pt x="458" y="697"/>
                </a:lnTo>
                <a:lnTo>
                  <a:pt x="468" y="698"/>
                </a:lnTo>
                <a:lnTo>
                  <a:pt x="478" y="698"/>
                </a:lnTo>
                <a:lnTo>
                  <a:pt x="488" y="696"/>
                </a:lnTo>
                <a:lnTo>
                  <a:pt x="497" y="693"/>
                </a:lnTo>
                <a:lnTo>
                  <a:pt x="507" y="688"/>
                </a:lnTo>
                <a:lnTo>
                  <a:pt x="514" y="683"/>
                </a:lnTo>
                <a:lnTo>
                  <a:pt x="522" y="676"/>
                </a:lnTo>
                <a:lnTo>
                  <a:pt x="528" y="668"/>
                </a:lnTo>
                <a:lnTo>
                  <a:pt x="533" y="661"/>
                </a:lnTo>
                <a:lnTo>
                  <a:pt x="536" y="652"/>
                </a:lnTo>
                <a:lnTo>
                  <a:pt x="540" y="643"/>
                </a:lnTo>
                <a:lnTo>
                  <a:pt x="541" y="633"/>
                </a:lnTo>
                <a:lnTo>
                  <a:pt x="552" y="635"/>
                </a:lnTo>
                <a:lnTo>
                  <a:pt x="563" y="635"/>
                </a:lnTo>
                <a:lnTo>
                  <a:pt x="569" y="635"/>
                </a:lnTo>
                <a:lnTo>
                  <a:pt x="577" y="634"/>
                </a:lnTo>
                <a:lnTo>
                  <a:pt x="584" y="633"/>
                </a:lnTo>
                <a:lnTo>
                  <a:pt x="590" y="631"/>
                </a:lnTo>
                <a:lnTo>
                  <a:pt x="597" y="628"/>
                </a:lnTo>
                <a:lnTo>
                  <a:pt x="603" y="624"/>
                </a:lnTo>
                <a:lnTo>
                  <a:pt x="608" y="620"/>
                </a:lnTo>
                <a:lnTo>
                  <a:pt x="614" y="615"/>
                </a:lnTo>
                <a:lnTo>
                  <a:pt x="620" y="608"/>
                </a:lnTo>
                <a:lnTo>
                  <a:pt x="626" y="599"/>
                </a:lnTo>
                <a:lnTo>
                  <a:pt x="630" y="590"/>
                </a:lnTo>
                <a:lnTo>
                  <a:pt x="632" y="580"/>
                </a:lnTo>
                <a:lnTo>
                  <a:pt x="635" y="571"/>
                </a:lnTo>
                <a:lnTo>
                  <a:pt x="635" y="561"/>
                </a:lnTo>
                <a:lnTo>
                  <a:pt x="634" y="551"/>
                </a:lnTo>
                <a:lnTo>
                  <a:pt x="631" y="543"/>
                </a:lnTo>
                <a:lnTo>
                  <a:pt x="641" y="540"/>
                </a:lnTo>
                <a:lnTo>
                  <a:pt x="651" y="538"/>
                </a:lnTo>
                <a:lnTo>
                  <a:pt x="660" y="534"/>
                </a:lnTo>
                <a:lnTo>
                  <a:pt x="668" y="528"/>
                </a:lnTo>
                <a:lnTo>
                  <a:pt x="675" y="523"/>
                </a:lnTo>
                <a:lnTo>
                  <a:pt x="682" y="515"/>
                </a:lnTo>
                <a:lnTo>
                  <a:pt x="688" y="507"/>
                </a:lnTo>
                <a:lnTo>
                  <a:pt x="692" y="498"/>
                </a:lnTo>
                <a:lnTo>
                  <a:pt x="694" y="488"/>
                </a:lnTo>
                <a:lnTo>
                  <a:pt x="696" y="479"/>
                </a:lnTo>
                <a:lnTo>
                  <a:pt x="698" y="470"/>
                </a:lnTo>
                <a:lnTo>
                  <a:pt x="696" y="460"/>
                </a:lnTo>
                <a:lnTo>
                  <a:pt x="694" y="450"/>
                </a:lnTo>
                <a:lnTo>
                  <a:pt x="691" y="441"/>
                </a:lnTo>
                <a:lnTo>
                  <a:pt x="687" y="433"/>
                </a:lnTo>
                <a:lnTo>
                  <a:pt x="681" y="424"/>
                </a:lnTo>
                <a:lnTo>
                  <a:pt x="689" y="420"/>
                </a:lnTo>
                <a:lnTo>
                  <a:pt x="696" y="413"/>
                </a:lnTo>
                <a:lnTo>
                  <a:pt x="703" y="406"/>
                </a:lnTo>
                <a:lnTo>
                  <a:pt x="709" y="398"/>
                </a:lnTo>
                <a:lnTo>
                  <a:pt x="713" y="389"/>
                </a:lnTo>
                <a:lnTo>
                  <a:pt x="716" y="380"/>
                </a:lnTo>
                <a:lnTo>
                  <a:pt x="719" y="370"/>
                </a:lnTo>
                <a:lnTo>
                  <a:pt x="719" y="360"/>
                </a:lnTo>
                <a:close/>
              </a:path>
            </a:pathLst>
          </a:custGeom>
          <a:solidFill>
            <a:srgbClr val="A5802D"/>
          </a:solidFill>
          <a:ln>
            <a:noFill/>
          </a:ln>
        </p:spPr>
        <p:txBody>
          <a:bodyPr vert="horz" wrap="square" lIns="91440" tIns="45720" rIns="91440" bIns="45720" numCol="1" anchor="t" anchorCtr="0" compatLnSpc="1">
            <a:prstTxWarp prst="textNoShape">
              <a:avLst/>
            </a:prstTxWarp>
          </a:bodyPr>
          <a:lstStyle/>
          <a:p>
            <a:endParaRPr lang="en-US" dirty="0">
              <a:solidFill>
                <a:schemeClr val="tx1">
                  <a:lumMod val="75000"/>
                  <a:lumOff val="25000"/>
                </a:schemeClr>
              </a:solidFill>
            </a:endParaRPr>
          </a:p>
        </p:txBody>
      </p:sp>
      <p:cxnSp>
        <p:nvCxnSpPr>
          <p:cNvPr id="83" name="Straight Connector 82">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514826" y="522898"/>
            <a:ext cx="3677174" cy="0"/>
          </a:xfrm>
          <a:prstGeom prst="line">
            <a:avLst/>
          </a:prstGeom>
          <a:ln>
            <a:solidFill>
              <a:srgbClr val="535832"/>
            </a:solidFill>
            <a:headEnd type="oval"/>
          </a:ln>
        </p:spPr>
        <p:style>
          <a:lnRef idx="1">
            <a:schemeClr val="accent1"/>
          </a:lnRef>
          <a:fillRef idx="0">
            <a:schemeClr val="accent1"/>
          </a:fillRef>
          <a:effectRef idx="0">
            <a:schemeClr val="accent1"/>
          </a:effectRef>
          <a:fontRef idx="minor">
            <a:schemeClr val="tx1"/>
          </a:fontRef>
        </p:style>
      </p:cxnSp>
      <p:sp>
        <p:nvSpPr>
          <p:cNvPr id="84" name="Title 1">
            <a:extLst>
              <a:ext uri="{FF2B5EF4-FFF2-40B4-BE49-F238E27FC236}">
                <a16:creationId xmlns:a16="http://schemas.microsoft.com/office/drawing/2014/main" id="{4E3F5479-058B-4FA8-92E9-18CAB8CDC5C5}"/>
              </a:ext>
            </a:extLst>
          </p:cNvPr>
          <p:cNvSpPr txBox="1">
            <a:spLocks/>
          </p:cNvSpPr>
          <p:nvPr/>
        </p:nvSpPr>
        <p:spPr>
          <a:xfrm>
            <a:off x="228600" y="323612"/>
            <a:ext cx="11734800" cy="398571"/>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ar-SA" sz="2800" b="1" dirty="0">
                <a:solidFill>
                  <a:srgbClr val="535832"/>
                </a:solidFill>
                <a:latin typeface="Sakkal Majalla" panose="02000000000000000000" pitchFamily="2" charset="-78"/>
                <a:cs typeface="Sakkal Majalla" panose="02000000000000000000" pitchFamily="2" charset="-78"/>
              </a:rPr>
              <a:t>التحديات والحلول</a:t>
            </a:r>
          </a:p>
        </p:txBody>
      </p:sp>
      <p:cxnSp>
        <p:nvCxnSpPr>
          <p:cNvPr id="85" name="Straight Connector 84">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522898"/>
            <a:ext cx="3615655" cy="0"/>
          </a:xfrm>
          <a:prstGeom prst="line">
            <a:avLst/>
          </a:prstGeom>
          <a:ln>
            <a:solidFill>
              <a:srgbClr val="535832"/>
            </a:solidFill>
            <a:tailEnd type="oval"/>
          </a:ln>
        </p:spPr>
        <p:style>
          <a:lnRef idx="1">
            <a:schemeClr val="accent1"/>
          </a:lnRef>
          <a:fillRef idx="0">
            <a:schemeClr val="accent1"/>
          </a:fillRef>
          <a:effectRef idx="0">
            <a:schemeClr val="accent1"/>
          </a:effectRef>
          <a:fontRef idx="minor">
            <a:schemeClr val="tx1"/>
          </a:fontRef>
        </p:style>
      </p:cxnSp>
      <p:pic>
        <p:nvPicPr>
          <p:cNvPr id="86" name="صورة 67">
            <a:extLst>
              <a:ext uri="{FF2B5EF4-FFF2-40B4-BE49-F238E27FC236}">
                <a16:creationId xmlns:a16="http://schemas.microsoft.com/office/drawing/2014/main" id="{7310E774-E311-6E5E-7F80-531644DA25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162" y="4438"/>
            <a:ext cx="521605" cy="518460"/>
          </a:xfrm>
          <a:prstGeom prst="rect">
            <a:avLst/>
          </a:prstGeom>
        </p:spPr>
      </p:pic>
      <p:pic>
        <p:nvPicPr>
          <p:cNvPr id="87" name="Picture 14" descr="Logo&#10;&#10;Description automatically generated">
            <a:extLst>
              <a:ext uri="{FF2B5EF4-FFF2-40B4-BE49-F238E27FC236}">
                <a16:creationId xmlns:a16="http://schemas.microsoft.com/office/drawing/2014/main" id="{970B08BC-62E6-FA9F-4997-090106AADD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74575" y="4438"/>
            <a:ext cx="503125" cy="518460"/>
          </a:xfrm>
          <a:prstGeom prst="rect">
            <a:avLst/>
          </a:prstGeom>
        </p:spPr>
      </p:pic>
      <p:sp>
        <p:nvSpPr>
          <p:cNvPr id="88" name="Rectangle: Rounded Corners 27">
            <a:extLst>
              <a:ext uri="{FF2B5EF4-FFF2-40B4-BE49-F238E27FC236}">
                <a16:creationId xmlns:a16="http://schemas.microsoft.com/office/drawing/2014/main" id="{C917D965-B5BB-41DC-BB5E-C27AF802DD50}"/>
              </a:ext>
            </a:extLst>
          </p:cNvPr>
          <p:cNvSpPr/>
          <p:nvPr/>
        </p:nvSpPr>
        <p:spPr>
          <a:xfrm>
            <a:off x="9303546" y="4383117"/>
            <a:ext cx="2544785" cy="425638"/>
          </a:xfrm>
          <a:prstGeom prst="roundRect">
            <a:avLst/>
          </a:prstGeom>
          <a:solidFill>
            <a:srgbClr val="D2A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A" b="1" dirty="0">
                <a:solidFill>
                  <a:schemeClr val="bg1"/>
                </a:solidFill>
                <a:effectLst>
                  <a:outerShdw blurRad="38100" dist="38100" dir="2700000" algn="tl">
                    <a:srgbClr val="000000">
                      <a:alpha val="43137"/>
                    </a:srgbClr>
                  </a:outerShdw>
                </a:effectLst>
                <a:latin typeface="Sakkal Majalla" panose="02000000000000000000" pitchFamily="2" charset="-78"/>
                <a:cs typeface="Sakkal Majalla" panose="02000000000000000000" pitchFamily="2" charset="-78"/>
              </a:rPr>
              <a:t>الحلول </a:t>
            </a:r>
            <a:endParaRPr lang="en-US" b="1" dirty="0">
              <a:solidFill>
                <a:schemeClr val="bg1"/>
              </a:solidFill>
              <a:effectLst>
                <a:outerShdw blurRad="38100" dist="38100" dir="2700000" algn="tl">
                  <a:srgbClr val="000000">
                    <a:alpha val="43137"/>
                  </a:srgbClr>
                </a:outerShdw>
              </a:effectLst>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38875798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912646" y="522897"/>
            <a:ext cx="3279354" cy="1"/>
          </a:xfrm>
          <a:prstGeom prst="line">
            <a:avLst/>
          </a:prstGeom>
          <a:ln>
            <a:solidFill>
              <a:srgbClr val="535832"/>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323612"/>
            <a:ext cx="11734800" cy="398571"/>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ar-SA" sz="2800" b="1" dirty="0">
                <a:solidFill>
                  <a:srgbClr val="535832"/>
                </a:solidFill>
                <a:latin typeface="Sakkal Majalla" panose="02000000000000000000" pitchFamily="2" charset="-78"/>
                <a:cs typeface="Sakkal Majalla" panose="02000000000000000000" pitchFamily="2" charset="-78"/>
              </a:rPr>
              <a:t>البوابة الذكية للمعرفة البحثية بوزارة الداخلية </a:t>
            </a: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flipV="1">
            <a:off x="0" y="522897"/>
            <a:ext cx="3260993" cy="1"/>
          </a:xfrm>
          <a:prstGeom prst="line">
            <a:avLst/>
          </a:prstGeom>
          <a:ln>
            <a:solidFill>
              <a:srgbClr val="535832"/>
            </a:solidFill>
            <a:tailEnd type="oval"/>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D1B1E083-D07C-4934-9782-F7CCA3539ACF}"/>
              </a:ext>
            </a:extLst>
          </p:cNvPr>
          <p:cNvSpPr/>
          <p:nvPr/>
        </p:nvSpPr>
        <p:spPr>
          <a:xfrm>
            <a:off x="1704061" y="1223314"/>
            <a:ext cx="9452472" cy="664797"/>
          </a:xfrm>
          <a:prstGeom prst="roundRect">
            <a:avLst/>
          </a:prstGeom>
          <a:solidFill>
            <a:srgbClr val="D2A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SA" dirty="0">
                <a:latin typeface="Sakkal Majalla" panose="02000000000000000000" pitchFamily="2" charset="-78"/>
                <a:cs typeface="Sakkal Majalla" panose="02000000000000000000" pitchFamily="2" charset="-78"/>
              </a:rPr>
              <a:t> </a:t>
            </a:r>
            <a:endParaRPr lang="en-US" dirty="0">
              <a:latin typeface="Sakkal Majalla" panose="02000000000000000000" pitchFamily="2" charset="-78"/>
              <a:cs typeface="Sakkal Majalla" panose="02000000000000000000" pitchFamily="2" charset="-78"/>
            </a:endParaRPr>
          </a:p>
          <a:p>
            <a:pPr algn="ctr" rtl="1"/>
            <a:r>
              <a:rPr lang="ar-SA" b="1" dirty="0">
                <a:latin typeface="Sakkal Majalla" panose="02000000000000000000" pitchFamily="2" charset="-78"/>
                <a:cs typeface="Sakkal Majalla" panose="02000000000000000000" pitchFamily="2" charset="-78"/>
              </a:rPr>
              <a:t>المقترحات التطويرية لإضافة الذكاء الاصطناعي في </a:t>
            </a:r>
            <a:r>
              <a:rPr lang="ar-SA" b="1" dirty="0" smtClean="0">
                <a:latin typeface="Sakkal Majalla" panose="02000000000000000000" pitchFamily="2" charset="-78"/>
                <a:cs typeface="Sakkal Majalla" panose="02000000000000000000" pitchFamily="2" charset="-78"/>
              </a:rPr>
              <a:t>المنصة</a:t>
            </a:r>
          </a:p>
          <a:p>
            <a:pPr algn="ctr" rtl="1"/>
            <a:endParaRPr lang="en-US" dirty="0">
              <a:latin typeface="Sakkal Majalla" panose="02000000000000000000" pitchFamily="2" charset="-78"/>
              <a:cs typeface="Sakkal Majalla" panose="02000000000000000000" pitchFamily="2" charset="-78"/>
            </a:endParaRPr>
          </a:p>
        </p:txBody>
      </p:sp>
      <p:pic>
        <p:nvPicPr>
          <p:cNvPr id="16" name="صورة 67">
            <a:extLst>
              <a:ext uri="{FF2B5EF4-FFF2-40B4-BE49-F238E27FC236}">
                <a16:creationId xmlns:a16="http://schemas.microsoft.com/office/drawing/2014/main" id="{7310E774-E311-6E5E-7F80-531644DA25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162" y="4438"/>
            <a:ext cx="521605" cy="518460"/>
          </a:xfrm>
          <a:prstGeom prst="rect">
            <a:avLst/>
          </a:prstGeom>
        </p:spPr>
      </p:pic>
      <p:pic>
        <p:nvPicPr>
          <p:cNvPr id="17" name="Picture 14" descr="Logo&#10;&#10;Description automatically generated">
            <a:extLst>
              <a:ext uri="{FF2B5EF4-FFF2-40B4-BE49-F238E27FC236}">
                <a16:creationId xmlns:a16="http://schemas.microsoft.com/office/drawing/2014/main" id="{970B08BC-62E6-FA9F-4997-090106AADD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74575" y="4438"/>
            <a:ext cx="503125" cy="518460"/>
          </a:xfrm>
          <a:prstGeom prst="rect">
            <a:avLst/>
          </a:prstGeom>
        </p:spPr>
      </p:pic>
      <p:sp>
        <p:nvSpPr>
          <p:cNvPr id="48" name="Circle: Hollow 47">
            <a:extLst>
              <a:ext uri="{FF2B5EF4-FFF2-40B4-BE49-F238E27FC236}">
                <a16:creationId xmlns:a16="http://schemas.microsoft.com/office/drawing/2014/main" id="{5F4E2A40-336B-ECFA-B6F6-B9B98FA28620}"/>
              </a:ext>
              <a:ext uri="{C183D7F6-B498-43B3-948B-1728B52AA6E4}">
                <adec:decorative xmlns:adec="http://schemas.microsoft.com/office/drawing/2017/decorative" xmlns="" val="1"/>
              </a:ext>
            </a:extLst>
          </p:cNvPr>
          <p:cNvSpPr/>
          <p:nvPr/>
        </p:nvSpPr>
        <p:spPr>
          <a:xfrm>
            <a:off x="8299376" y="2117810"/>
            <a:ext cx="2120211" cy="1913284"/>
          </a:xfrm>
          <a:prstGeom prst="donut">
            <a:avLst>
              <a:gd name="adj" fmla="val 12255"/>
            </a:avLst>
          </a:prstGeom>
          <a:solidFill>
            <a:srgbClr val="919A5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SA" b="1" dirty="0">
                <a:solidFill>
                  <a:schemeClr val="tx1"/>
                </a:solidFill>
                <a:latin typeface="Sakkal Majalla" panose="02000000000000000000" pitchFamily="2" charset="-78"/>
                <a:cs typeface="Sakkal Majalla" panose="02000000000000000000" pitchFamily="2" charset="-78"/>
              </a:rPr>
              <a:t>المساعد الذكي للبحث عن الأبحاث</a:t>
            </a:r>
            <a:endParaRPr lang="en-US" dirty="0">
              <a:solidFill>
                <a:schemeClr val="tx1"/>
              </a:solidFill>
              <a:latin typeface="Sakkal Majalla" panose="02000000000000000000" pitchFamily="2" charset="-78"/>
              <a:cs typeface="Sakkal Majalla" panose="02000000000000000000" pitchFamily="2" charset="-78"/>
            </a:endParaRPr>
          </a:p>
        </p:txBody>
      </p:sp>
      <p:sp>
        <p:nvSpPr>
          <p:cNvPr id="85" name="Circle: Hollow 84">
            <a:extLst>
              <a:ext uri="{FF2B5EF4-FFF2-40B4-BE49-F238E27FC236}">
                <a16:creationId xmlns:a16="http://schemas.microsoft.com/office/drawing/2014/main" id="{79604F69-4371-1925-0E8E-A3C998A6CC3C}"/>
              </a:ext>
              <a:ext uri="{C183D7F6-B498-43B3-948B-1728B52AA6E4}">
                <adec:decorative xmlns:adec="http://schemas.microsoft.com/office/drawing/2017/decorative" xmlns="" val="1"/>
              </a:ext>
            </a:extLst>
          </p:cNvPr>
          <p:cNvSpPr/>
          <p:nvPr/>
        </p:nvSpPr>
        <p:spPr>
          <a:xfrm>
            <a:off x="2745848" y="2117810"/>
            <a:ext cx="2017882" cy="1815405"/>
          </a:xfrm>
          <a:prstGeom prst="donut">
            <a:avLst>
              <a:gd name="adj" fmla="val 12255"/>
            </a:avLst>
          </a:prstGeom>
          <a:solidFill>
            <a:srgbClr val="919A5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1"/>
            <a:r>
              <a:rPr lang="ar-SA" b="1" dirty="0">
                <a:solidFill>
                  <a:schemeClr val="tx1"/>
                </a:solidFill>
                <a:latin typeface="Sakkal Majalla" panose="02000000000000000000" pitchFamily="2" charset="-78"/>
                <a:cs typeface="Sakkal Majalla" panose="02000000000000000000" pitchFamily="2" charset="-78"/>
              </a:rPr>
              <a:t>تلخيص الأبحاث تلقائيًا</a:t>
            </a:r>
            <a:endParaRPr lang="en-US" dirty="0">
              <a:solidFill>
                <a:schemeClr val="tx1"/>
              </a:solidFill>
              <a:latin typeface="Sakkal Majalla" panose="02000000000000000000" pitchFamily="2" charset="-78"/>
              <a:cs typeface="Sakkal Majalla" panose="02000000000000000000" pitchFamily="2" charset="-78"/>
            </a:endParaRPr>
          </a:p>
        </p:txBody>
      </p:sp>
      <p:sp>
        <p:nvSpPr>
          <p:cNvPr id="88" name="TextBox 87">
            <a:extLst>
              <a:ext uri="{FF2B5EF4-FFF2-40B4-BE49-F238E27FC236}">
                <a16:creationId xmlns:a16="http://schemas.microsoft.com/office/drawing/2014/main" id="{902CBDAE-79DE-6ED9-B829-276668BAEC97}"/>
              </a:ext>
            </a:extLst>
          </p:cNvPr>
          <p:cNvSpPr txBox="1"/>
          <p:nvPr/>
        </p:nvSpPr>
        <p:spPr>
          <a:xfrm>
            <a:off x="123162" y="4260793"/>
            <a:ext cx="5530738" cy="1754326"/>
          </a:xfrm>
          <a:prstGeom prst="rect">
            <a:avLst/>
          </a:prstGeom>
          <a:noFill/>
        </p:spPr>
        <p:txBody>
          <a:bodyPr wrap="square">
            <a:spAutoFit/>
          </a:bodyPr>
          <a:lstStyle/>
          <a:p>
            <a:pPr marL="285750" lvl="0" indent="-285750" algn="r" rtl="1" eaLnBrk="0" fontAlgn="base" hangingPunct="0">
              <a:spcBef>
                <a:spcPct val="0"/>
              </a:spcBef>
              <a:spcAft>
                <a:spcPct val="0"/>
              </a:spcAft>
              <a:buFont typeface="Arial" panose="020B0604020202020204" pitchFamily="34" charset="0"/>
              <a:buChar char="•"/>
            </a:pPr>
            <a:r>
              <a:rPr lang="ar-SA" altLang="ar-SA" dirty="0">
                <a:latin typeface="Sakkal Majalla" panose="02000000000000000000" pitchFamily="2" charset="-78"/>
                <a:cs typeface="Sakkal Majalla" panose="02000000000000000000" pitchFamily="2" charset="-78"/>
              </a:rPr>
              <a:t>إضافة خاصية الملخص الذكي ضمن صفحة "تفاصيل البحث".</a:t>
            </a:r>
          </a:p>
          <a:p>
            <a:pPr marL="285750" lvl="0" indent="-285750" algn="r" rtl="1" eaLnBrk="0" fontAlgn="base" hangingPunct="0">
              <a:spcBef>
                <a:spcPct val="0"/>
              </a:spcBef>
              <a:spcAft>
                <a:spcPct val="0"/>
              </a:spcAft>
              <a:buFont typeface="Arial" panose="020B0604020202020204" pitchFamily="34" charset="0"/>
              <a:buChar char="•"/>
            </a:pPr>
            <a:r>
              <a:rPr lang="ar-SA" altLang="ar-SA" dirty="0">
                <a:latin typeface="Sakkal Majalla" panose="02000000000000000000" pitchFamily="2" charset="-78"/>
                <a:cs typeface="Sakkal Majalla" panose="02000000000000000000" pitchFamily="2" charset="-78"/>
              </a:rPr>
              <a:t>يقوم النظام بتحليل نص البحث تلقائيًا.</a:t>
            </a:r>
          </a:p>
          <a:p>
            <a:pPr marL="285750" lvl="0" indent="-285750" algn="r" rtl="1" eaLnBrk="0" fontAlgn="base" hangingPunct="0">
              <a:spcBef>
                <a:spcPct val="0"/>
              </a:spcBef>
              <a:spcAft>
                <a:spcPct val="0"/>
              </a:spcAft>
              <a:buFont typeface="Arial" panose="020B0604020202020204" pitchFamily="34" charset="0"/>
              <a:buChar char="•"/>
            </a:pPr>
            <a:r>
              <a:rPr lang="ar-SA" altLang="ar-SA" dirty="0">
                <a:latin typeface="Sakkal Majalla" panose="02000000000000000000" pitchFamily="2" charset="-78"/>
                <a:cs typeface="Sakkal Majalla" panose="02000000000000000000" pitchFamily="2" charset="-78"/>
              </a:rPr>
              <a:t>استخلاص ملخص موجز يقدّم فكرة عامة عن محتوى البحث.</a:t>
            </a:r>
          </a:p>
          <a:p>
            <a:pPr marL="285750" lvl="0" indent="-285750" algn="r" rtl="1" eaLnBrk="0" fontAlgn="base" hangingPunct="0">
              <a:spcBef>
                <a:spcPct val="0"/>
              </a:spcBef>
              <a:spcAft>
                <a:spcPct val="0"/>
              </a:spcAft>
              <a:buFont typeface="Arial" panose="020B0604020202020204" pitchFamily="34" charset="0"/>
              <a:buChar char="•"/>
            </a:pPr>
            <a:r>
              <a:rPr lang="ar-SA" altLang="ar-SA" dirty="0">
                <a:latin typeface="Sakkal Majalla" panose="02000000000000000000" pitchFamily="2" charset="-78"/>
                <a:cs typeface="Sakkal Majalla" panose="02000000000000000000" pitchFamily="2" charset="-78"/>
              </a:rPr>
              <a:t>الملخص متوفر باللغتين العربية والإنجليزية.</a:t>
            </a:r>
          </a:p>
          <a:p>
            <a:pPr marL="285750" lvl="0" indent="-285750" algn="r" rtl="1" eaLnBrk="0" fontAlgn="base" hangingPunct="0">
              <a:spcBef>
                <a:spcPct val="0"/>
              </a:spcBef>
              <a:spcAft>
                <a:spcPct val="0"/>
              </a:spcAft>
              <a:buFont typeface="Arial" panose="020B0604020202020204" pitchFamily="34" charset="0"/>
              <a:buChar char="•"/>
            </a:pPr>
            <a:r>
              <a:rPr lang="ar-SA" altLang="ar-SA" dirty="0">
                <a:latin typeface="Sakkal Majalla" panose="02000000000000000000" pitchFamily="2" charset="-78"/>
                <a:cs typeface="Sakkal Majalla" panose="02000000000000000000" pitchFamily="2" charset="-78"/>
              </a:rPr>
              <a:t>يساعد المستخدمين على فهم المحتوى بسرعة دون قراءة المستند الكامل.</a:t>
            </a:r>
          </a:p>
          <a:p>
            <a:pPr marL="285750" lvl="0" indent="-285750" algn="r" rtl="1" eaLnBrk="0" fontAlgn="base" hangingPunct="0">
              <a:spcBef>
                <a:spcPct val="0"/>
              </a:spcBef>
              <a:spcAft>
                <a:spcPct val="0"/>
              </a:spcAft>
              <a:buFont typeface="Arial" panose="020B0604020202020204" pitchFamily="34" charset="0"/>
              <a:buChar char="•"/>
            </a:pPr>
            <a:r>
              <a:rPr lang="ar-SA" altLang="ar-SA" dirty="0">
                <a:latin typeface="Sakkal Majalla" panose="02000000000000000000" pitchFamily="2" charset="-78"/>
                <a:cs typeface="Sakkal Majalla" panose="02000000000000000000" pitchFamily="2" charset="-78"/>
              </a:rPr>
              <a:t>يساهم في تحسين تجربة الاستخدام داخل المنصة</a:t>
            </a:r>
            <a:r>
              <a:rPr lang="ar-SA" altLang="ar-SA" dirty="0" smtClean="0">
                <a:latin typeface="Sakkal Majalla" panose="02000000000000000000" pitchFamily="2" charset="-78"/>
                <a:cs typeface="Sakkal Majalla" panose="02000000000000000000" pitchFamily="2" charset="-78"/>
              </a:rPr>
              <a:t>.</a:t>
            </a:r>
            <a:endParaRPr lang="ar-SA" altLang="ar-SA" dirty="0">
              <a:latin typeface="Sakkal Majalla" panose="02000000000000000000" pitchFamily="2" charset="-78"/>
              <a:cs typeface="Sakkal Majalla" panose="02000000000000000000" pitchFamily="2" charset="-78"/>
            </a:endParaRPr>
          </a:p>
        </p:txBody>
      </p:sp>
      <p:sp>
        <p:nvSpPr>
          <p:cNvPr id="5" name="مستطيل 4"/>
          <p:cNvSpPr/>
          <p:nvPr/>
        </p:nvSpPr>
        <p:spPr>
          <a:xfrm>
            <a:off x="6430297" y="4260793"/>
            <a:ext cx="5144278" cy="1200329"/>
          </a:xfrm>
          <a:prstGeom prst="rect">
            <a:avLst/>
          </a:prstGeom>
        </p:spPr>
        <p:txBody>
          <a:bodyPr wrap="square">
            <a:spAutoFit/>
          </a:bodyPr>
          <a:lstStyle/>
          <a:p>
            <a:pPr marL="285750" lvl="0" indent="-285750" algn="r" rtl="1" eaLnBrk="0" fontAlgn="base" hangingPunct="0">
              <a:spcBef>
                <a:spcPct val="0"/>
              </a:spcBef>
              <a:spcAft>
                <a:spcPct val="0"/>
              </a:spcAft>
              <a:buFont typeface="Arial" panose="020B0604020202020204" pitchFamily="34" charset="0"/>
              <a:buChar char="•"/>
            </a:pPr>
            <a:r>
              <a:rPr lang="ar-SA" altLang="ar-SA" dirty="0">
                <a:latin typeface="Sakkal Majalla" panose="02000000000000000000" pitchFamily="2" charset="-78"/>
                <a:cs typeface="Sakkal Majalla" panose="02000000000000000000" pitchFamily="2" charset="-78"/>
              </a:rPr>
              <a:t>إضافة مساعد ذكي تفاعلي (</a:t>
            </a:r>
            <a:r>
              <a:rPr lang="ar-SA" altLang="ar-SA" dirty="0" err="1">
                <a:latin typeface="Sakkal Majalla" panose="02000000000000000000" pitchFamily="2" charset="-78"/>
                <a:cs typeface="Sakkal Majalla" panose="02000000000000000000" pitchFamily="2" charset="-78"/>
              </a:rPr>
              <a:t>Chatbot</a:t>
            </a:r>
            <a:r>
              <a:rPr lang="ar-SA" altLang="ar-SA" dirty="0">
                <a:latin typeface="Sakkal Majalla" panose="02000000000000000000" pitchFamily="2" charset="-78"/>
                <a:cs typeface="Sakkal Majalla" panose="02000000000000000000" pitchFamily="2" charset="-78"/>
              </a:rPr>
              <a:t>) داخل المنصة.</a:t>
            </a:r>
          </a:p>
          <a:p>
            <a:pPr marL="285750" lvl="0" indent="-285750" algn="r" rtl="1" eaLnBrk="0" fontAlgn="base" hangingPunct="0">
              <a:spcBef>
                <a:spcPct val="0"/>
              </a:spcBef>
              <a:spcAft>
                <a:spcPct val="0"/>
              </a:spcAft>
              <a:buFont typeface="Arial" panose="020B0604020202020204" pitchFamily="34" charset="0"/>
              <a:buChar char="•"/>
            </a:pPr>
            <a:r>
              <a:rPr lang="ar-SA" altLang="ar-SA" dirty="0" smtClean="0">
                <a:latin typeface="Sakkal Majalla" panose="02000000000000000000" pitchFamily="2" charset="-78"/>
                <a:cs typeface="Sakkal Majalla" panose="02000000000000000000" pitchFamily="2" charset="-78"/>
              </a:rPr>
              <a:t>يقوم </a:t>
            </a:r>
            <a:r>
              <a:rPr lang="ar-SA" altLang="ar-SA" dirty="0">
                <a:latin typeface="Sakkal Majalla" panose="02000000000000000000" pitchFamily="2" charset="-78"/>
                <a:cs typeface="Sakkal Majalla" panose="02000000000000000000" pitchFamily="2" charset="-78"/>
              </a:rPr>
              <a:t>بتحليل الكلمات المفتاحية والبحث في قاعدة البيانات.</a:t>
            </a:r>
          </a:p>
          <a:p>
            <a:pPr marL="285750" lvl="0" indent="-285750" algn="r" rtl="1" eaLnBrk="0" fontAlgn="base" hangingPunct="0">
              <a:spcBef>
                <a:spcPct val="0"/>
              </a:spcBef>
              <a:spcAft>
                <a:spcPct val="0"/>
              </a:spcAft>
              <a:buFont typeface="Arial" panose="020B0604020202020204" pitchFamily="34" charset="0"/>
              <a:buChar char="•"/>
            </a:pPr>
            <a:r>
              <a:rPr lang="ar-SA" altLang="ar-SA" dirty="0">
                <a:latin typeface="Sakkal Majalla" panose="02000000000000000000" pitchFamily="2" charset="-78"/>
                <a:cs typeface="Sakkal Majalla" panose="02000000000000000000" pitchFamily="2" charset="-78"/>
              </a:rPr>
              <a:t>يعرض نتائج الأبحاث المطابقة للعناوين أو </a:t>
            </a:r>
            <a:r>
              <a:rPr lang="ar-SA" altLang="ar-SA" dirty="0" smtClean="0">
                <a:latin typeface="Sakkal Majalla" panose="02000000000000000000" pitchFamily="2" charset="-78"/>
                <a:cs typeface="Sakkal Majalla" panose="02000000000000000000" pitchFamily="2" charset="-78"/>
              </a:rPr>
              <a:t>الملخصات </a:t>
            </a:r>
            <a:r>
              <a:rPr lang="ar-SA" altLang="ar-SA" dirty="0">
                <a:latin typeface="Sakkal Majalla" panose="02000000000000000000" pitchFamily="2" charset="-78"/>
                <a:cs typeface="Sakkal Majalla" panose="02000000000000000000" pitchFamily="2" charset="-78"/>
              </a:rPr>
              <a:t>بشكل سريع ومنظم.</a:t>
            </a:r>
          </a:p>
          <a:p>
            <a:pPr marL="285750" lvl="0" indent="-285750" algn="r" rtl="1" eaLnBrk="0" fontAlgn="base" hangingPunct="0">
              <a:spcBef>
                <a:spcPct val="0"/>
              </a:spcBef>
              <a:spcAft>
                <a:spcPct val="0"/>
              </a:spcAft>
              <a:buFont typeface="Arial" panose="020B0604020202020204" pitchFamily="34" charset="0"/>
              <a:buChar char="•"/>
            </a:pPr>
            <a:r>
              <a:rPr lang="ar-SA" altLang="ar-SA" dirty="0">
                <a:latin typeface="Sakkal Majalla" panose="02000000000000000000" pitchFamily="2" charset="-78"/>
                <a:cs typeface="Sakkal Majalla" panose="02000000000000000000" pitchFamily="2" charset="-78"/>
              </a:rPr>
              <a:t>يهدف إلى تسهيل الوصول للأبحاث ورفع كفاءة البحث</a:t>
            </a:r>
            <a:r>
              <a:rPr lang="ar-SA" altLang="ar-SA" dirty="0" smtClean="0">
                <a:latin typeface="Sakkal Majalla" panose="02000000000000000000" pitchFamily="2" charset="-78"/>
                <a:cs typeface="Sakkal Majalla" panose="02000000000000000000" pitchFamily="2" charset="-78"/>
              </a:rPr>
              <a:t>.</a:t>
            </a:r>
            <a:endParaRPr lang="ar-SA" altLang="ar-SA" dirty="0">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13132016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sp>
        <p:nvSpPr>
          <p:cNvPr id="2" name="Rectangle: Rounded Corners 1">
            <a:extLst>
              <a:ext uri="{FF2B5EF4-FFF2-40B4-BE49-F238E27FC236}">
                <a16:creationId xmlns:a16="http://schemas.microsoft.com/office/drawing/2014/main" id="{3C1CAF08-13B9-48BA-A271-8CE5B568A664}"/>
              </a:ext>
            </a:extLst>
          </p:cNvPr>
          <p:cNvSpPr/>
          <p:nvPr/>
        </p:nvSpPr>
        <p:spPr>
          <a:xfrm>
            <a:off x="383964" y="1309124"/>
            <a:ext cx="4967514" cy="664797"/>
          </a:xfrm>
          <a:prstGeom prst="roundRect">
            <a:avLst/>
          </a:prstGeom>
          <a:solidFill>
            <a:srgbClr val="D2A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A" sz="2000" dirty="0">
                <a:latin typeface="Sakkal Majalla" panose="02000000000000000000" pitchFamily="2" charset="-78"/>
                <a:cs typeface="Sakkal Majalla" panose="02000000000000000000" pitchFamily="2" charset="-78"/>
              </a:rPr>
              <a:t>الفئات المستفيدة</a:t>
            </a:r>
            <a:endParaRPr lang="ar-SA" sz="2000" b="1" dirty="0">
              <a:effectLst>
                <a:outerShdw blurRad="38100" dist="38100" dir="2700000" algn="tl">
                  <a:srgbClr val="000000">
                    <a:alpha val="43137"/>
                  </a:srgbClr>
                </a:outerShdw>
              </a:effectLst>
              <a:latin typeface="Sakkal Majalla" panose="02000000000000000000" pitchFamily="2" charset="-78"/>
              <a:cs typeface="Sakkal Majalla" panose="02000000000000000000" pitchFamily="2" charset="-78"/>
            </a:endParaRPr>
          </a:p>
        </p:txBody>
      </p:sp>
      <p:sp>
        <p:nvSpPr>
          <p:cNvPr id="26" name="Rectangle: Rounded Corners 25">
            <a:extLst>
              <a:ext uri="{FF2B5EF4-FFF2-40B4-BE49-F238E27FC236}">
                <a16:creationId xmlns:a16="http://schemas.microsoft.com/office/drawing/2014/main" id="{D1B1E083-D07C-4934-9782-F7CCA3539ACF}"/>
              </a:ext>
            </a:extLst>
          </p:cNvPr>
          <p:cNvSpPr/>
          <p:nvPr/>
        </p:nvSpPr>
        <p:spPr>
          <a:xfrm>
            <a:off x="6398529" y="1309124"/>
            <a:ext cx="4944045" cy="664797"/>
          </a:xfrm>
          <a:prstGeom prst="roundRect">
            <a:avLst/>
          </a:prstGeom>
          <a:solidFill>
            <a:srgbClr val="919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SA" sz="2000" dirty="0">
                <a:latin typeface="Sakkal Majalla" panose="02000000000000000000" pitchFamily="2" charset="-78"/>
                <a:cs typeface="Sakkal Majalla" panose="02000000000000000000" pitchFamily="2" charset="-78"/>
              </a:rPr>
              <a:t>أهداف مشروع منصة الأبحاث العلمية لقطاعات وزارة الداخلية</a:t>
            </a:r>
            <a:endParaRPr lang="en-US" sz="2000" dirty="0">
              <a:effectLst>
                <a:outerShdw blurRad="38100" dist="38100" dir="2700000" algn="tl">
                  <a:srgbClr val="000000">
                    <a:alpha val="43137"/>
                  </a:srgbClr>
                </a:outerShdw>
              </a:effectLst>
              <a:latin typeface="Sakkal Majalla" panose="02000000000000000000" pitchFamily="2" charset="-78"/>
              <a:cs typeface="Sakkal Majalla" panose="02000000000000000000" pitchFamily="2" charset="-78"/>
            </a:endParaRPr>
          </a:p>
        </p:txBody>
      </p:sp>
      <p:cxnSp>
        <p:nvCxnSpPr>
          <p:cNvPr id="24" name="Straight Connector 23">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flipV="1">
            <a:off x="0" y="584385"/>
            <a:ext cx="3371161" cy="19797"/>
          </a:xfrm>
          <a:prstGeom prst="line">
            <a:avLst/>
          </a:prstGeom>
          <a:ln>
            <a:solidFill>
              <a:srgbClr val="535832"/>
            </a:solidFill>
            <a:tailEnd type="oval"/>
          </a:ln>
        </p:spPr>
        <p:style>
          <a:lnRef idx="1">
            <a:schemeClr val="accent1"/>
          </a:lnRef>
          <a:fillRef idx="0">
            <a:schemeClr val="accent1"/>
          </a:fillRef>
          <a:effectRef idx="0">
            <a:schemeClr val="accent1"/>
          </a:effectRef>
          <a:fontRef idx="minor">
            <a:schemeClr val="tx1"/>
          </a:fontRef>
        </p:style>
      </p:cxnSp>
      <p:pic>
        <p:nvPicPr>
          <p:cNvPr id="27" name="صورة 67">
            <a:extLst>
              <a:ext uri="{FF2B5EF4-FFF2-40B4-BE49-F238E27FC236}">
                <a16:creationId xmlns:a16="http://schemas.microsoft.com/office/drawing/2014/main" id="{7310E774-E311-6E5E-7F80-531644DA25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162" y="4438"/>
            <a:ext cx="521605" cy="518460"/>
          </a:xfrm>
          <a:prstGeom prst="rect">
            <a:avLst/>
          </a:prstGeom>
        </p:spPr>
      </p:pic>
      <p:pic>
        <p:nvPicPr>
          <p:cNvPr id="28" name="Picture 14" descr="Logo&#10;&#10;Description automatically generated">
            <a:extLst>
              <a:ext uri="{FF2B5EF4-FFF2-40B4-BE49-F238E27FC236}">
                <a16:creationId xmlns:a16="http://schemas.microsoft.com/office/drawing/2014/main" id="{970B08BC-62E6-FA9F-4997-090106AADD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74575" y="4438"/>
            <a:ext cx="503125" cy="518460"/>
          </a:xfrm>
          <a:prstGeom prst="rect">
            <a:avLst/>
          </a:prstGeom>
        </p:spPr>
      </p:pic>
      <p:sp>
        <p:nvSpPr>
          <p:cNvPr id="17" name="Rectangle 16">
            <a:extLst>
              <a:ext uri="{FF2B5EF4-FFF2-40B4-BE49-F238E27FC236}">
                <a16:creationId xmlns:a16="http://schemas.microsoft.com/office/drawing/2014/main" id="{5842CE6B-862D-4B18-B10B-3436A7D24058}"/>
              </a:ext>
            </a:extLst>
          </p:cNvPr>
          <p:cNvSpPr/>
          <p:nvPr/>
        </p:nvSpPr>
        <p:spPr>
          <a:xfrm>
            <a:off x="5623357" y="2198171"/>
            <a:ext cx="5816494" cy="1692771"/>
          </a:xfrm>
          <a:prstGeom prst="rect">
            <a:avLst/>
          </a:prstGeom>
        </p:spPr>
        <p:txBody>
          <a:bodyPr wrap="square" lIns="0" tIns="0" rIns="0" bIns="0" anchor="t">
            <a:spAutoFit/>
          </a:bodyPr>
          <a:lstStyle/>
          <a:p>
            <a:pPr marL="171450" indent="-171450" algn="just" rtl="1">
              <a:spcBef>
                <a:spcPts val="600"/>
              </a:spcBef>
              <a:buClr>
                <a:schemeClr val="tx2"/>
              </a:buClr>
              <a:buFont typeface="Segoe UI Light" panose="020B0502040204020203" pitchFamily="34" charset="0"/>
              <a:buChar char="›"/>
            </a:pPr>
            <a:r>
              <a:rPr lang="ar-SA" dirty="0">
                <a:solidFill>
                  <a:schemeClr val="tx1">
                    <a:lumMod val="75000"/>
                    <a:lumOff val="25000"/>
                  </a:schemeClr>
                </a:solidFill>
                <a:latin typeface="Sakkal Majalla" panose="02000000000000000000" pitchFamily="2" charset="-78"/>
                <a:cs typeface="Sakkal Majalla" panose="02000000000000000000" pitchFamily="2" charset="-78"/>
              </a:rPr>
              <a:t>إنشاء مرجع موحد للأبحاث العلمية داخل قطاعات وزارة الداخلية.</a:t>
            </a:r>
          </a:p>
          <a:p>
            <a:pPr marL="171450" indent="-171450" algn="just" rtl="1">
              <a:spcBef>
                <a:spcPts val="600"/>
              </a:spcBef>
              <a:buClr>
                <a:schemeClr val="tx2"/>
              </a:buClr>
              <a:buFont typeface="Segoe UI Light" panose="020B0502040204020203" pitchFamily="34" charset="0"/>
              <a:buChar char="›"/>
            </a:pPr>
            <a:r>
              <a:rPr lang="ar-SA" dirty="0">
                <a:solidFill>
                  <a:schemeClr val="tx1">
                    <a:lumMod val="75000"/>
                    <a:lumOff val="25000"/>
                  </a:schemeClr>
                </a:solidFill>
                <a:latin typeface="Sakkal Majalla" panose="02000000000000000000" pitchFamily="2" charset="-78"/>
                <a:cs typeface="Sakkal Majalla" panose="02000000000000000000" pitchFamily="2" charset="-78"/>
              </a:rPr>
              <a:t>عرض الإحصائيات والبيانات البحثية بشكل تفاعلي لدعم التحليل وللمتابعة.</a:t>
            </a:r>
          </a:p>
          <a:p>
            <a:pPr marL="171450" indent="-171450" algn="just" rtl="1">
              <a:spcBef>
                <a:spcPts val="600"/>
              </a:spcBef>
              <a:buClr>
                <a:schemeClr val="tx2"/>
              </a:buClr>
              <a:buFont typeface="Segoe UI Light" panose="020B0502040204020203" pitchFamily="34" charset="0"/>
              <a:buChar char="›"/>
            </a:pPr>
            <a:r>
              <a:rPr lang="ar-SA" dirty="0">
                <a:solidFill>
                  <a:schemeClr val="tx1">
                    <a:lumMod val="75000"/>
                    <a:lumOff val="25000"/>
                  </a:schemeClr>
                </a:solidFill>
                <a:latin typeface="Sakkal Majalla" panose="02000000000000000000" pitchFamily="2" charset="-78"/>
                <a:cs typeface="Sakkal Majalla" panose="02000000000000000000" pitchFamily="2" charset="-78"/>
              </a:rPr>
              <a:t>تمكين الباحثين من إضافة وتحديث أبحاثهم بسهولة عبر واجهة رقمية متكاملة.</a:t>
            </a:r>
          </a:p>
          <a:p>
            <a:pPr marL="171450" indent="-171450" algn="just" rtl="1">
              <a:spcBef>
                <a:spcPts val="600"/>
              </a:spcBef>
              <a:buClr>
                <a:schemeClr val="tx2"/>
              </a:buClr>
              <a:buFont typeface="Segoe UI Light" panose="020B0502040204020203" pitchFamily="34" charset="0"/>
              <a:buChar char="›"/>
            </a:pPr>
            <a:r>
              <a:rPr lang="ar-SA" dirty="0">
                <a:solidFill>
                  <a:schemeClr val="tx1">
                    <a:lumMod val="75000"/>
                    <a:lumOff val="25000"/>
                  </a:schemeClr>
                </a:solidFill>
                <a:latin typeface="Sakkal Majalla" panose="02000000000000000000" pitchFamily="2" charset="-78"/>
                <a:cs typeface="Sakkal Majalla" panose="02000000000000000000" pitchFamily="2" charset="-78"/>
              </a:rPr>
              <a:t>رفع كفاءة اتخاذ القرار أكاديمي والإداري من خلال تحليل البيانات البحثية.</a:t>
            </a:r>
          </a:p>
          <a:p>
            <a:pPr marL="171450" indent="-171450" algn="just" rtl="1">
              <a:spcBef>
                <a:spcPts val="600"/>
              </a:spcBef>
              <a:buClr>
                <a:schemeClr val="tx2"/>
              </a:buClr>
              <a:buFont typeface="Segoe UI Light" panose="020B0502040204020203" pitchFamily="34" charset="0"/>
              <a:buChar char="›"/>
            </a:pPr>
            <a:r>
              <a:rPr lang="ar-SA" dirty="0">
                <a:solidFill>
                  <a:schemeClr val="tx1">
                    <a:lumMod val="75000"/>
                    <a:lumOff val="25000"/>
                  </a:schemeClr>
                </a:solidFill>
                <a:latin typeface="Sakkal Majalla" panose="02000000000000000000" pitchFamily="2" charset="-78"/>
                <a:cs typeface="Sakkal Majalla" panose="02000000000000000000" pitchFamily="2" charset="-78"/>
              </a:rPr>
              <a:t>تعزيز  بيئة البحث العلمي وتشجيع تبادل الخبرات بين القطاعات المختلفة</a:t>
            </a:r>
          </a:p>
        </p:txBody>
      </p:sp>
      <p:sp>
        <p:nvSpPr>
          <p:cNvPr id="29" name="Rectangle 28">
            <a:extLst>
              <a:ext uri="{FF2B5EF4-FFF2-40B4-BE49-F238E27FC236}">
                <a16:creationId xmlns:a16="http://schemas.microsoft.com/office/drawing/2014/main" id="{5842CE6B-862D-4B18-B10B-3436A7D24058}"/>
              </a:ext>
            </a:extLst>
          </p:cNvPr>
          <p:cNvSpPr/>
          <p:nvPr/>
        </p:nvSpPr>
        <p:spPr>
          <a:xfrm>
            <a:off x="-262807" y="2198171"/>
            <a:ext cx="5614285" cy="984885"/>
          </a:xfrm>
          <a:prstGeom prst="rect">
            <a:avLst/>
          </a:prstGeom>
        </p:spPr>
        <p:txBody>
          <a:bodyPr wrap="square" lIns="0" tIns="0" rIns="0" bIns="0" anchor="t">
            <a:spAutoFit/>
          </a:bodyPr>
          <a:lstStyle/>
          <a:p>
            <a:pPr marL="171450" indent="-171450" algn="just" rtl="1">
              <a:spcBef>
                <a:spcPts val="600"/>
              </a:spcBef>
              <a:buClr>
                <a:schemeClr val="tx2"/>
              </a:buClr>
              <a:buFont typeface="Segoe UI Light" panose="020B0502040204020203" pitchFamily="34" charset="0"/>
              <a:buChar char="›"/>
            </a:pPr>
            <a:r>
              <a:rPr lang="ar-SA" dirty="0">
                <a:solidFill>
                  <a:schemeClr val="tx1">
                    <a:lumMod val="75000"/>
                    <a:lumOff val="25000"/>
                  </a:schemeClr>
                </a:solidFill>
                <a:latin typeface="Sakkal Majalla" panose="02000000000000000000" pitchFamily="2" charset="-78"/>
                <a:cs typeface="Sakkal Majalla" panose="02000000000000000000" pitchFamily="2" charset="-78"/>
              </a:rPr>
              <a:t>منسوبي قطاعات وزارة الداخلية.</a:t>
            </a:r>
          </a:p>
          <a:p>
            <a:pPr marL="171450" indent="-171450" algn="just" rtl="1">
              <a:spcBef>
                <a:spcPts val="600"/>
              </a:spcBef>
              <a:buClr>
                <a:schemeClr val="tx2"/>
              </a:buClr>
              <a:buFont typeface="Segoe UI Light" panose="020B0502040204020203" pitchFamily="34" charset="0"/>
              <a:buChar char="›"/>
            </a:pPr>
            <a:r>
              <a:rPr lang="ar-SA" dirty="0">
                <a:solidFill>
                  <a:schemeClr val="tx1">
                    <a:lumMod val="75000"/>
                    <a:lumOff val="25000"/>
                  </a:schemeClr>
                </a:solidFill>
                <a:latin typeface="Sakkal Majalla" panose="02000000000000000000" pitchFamily="2" charset="-78"/>
                <a:cs typeface="Sakkal Majalla" panose="02000000000000000000" pitchFamily="2" charset="-78"/>
              </a:rPr>
              <a:t>طلاب الدراسات العليا والمستفيدون من البرامج العلمية.</a:t>
            </a:r>
          </a:p>
          <a:p>
            <a:pPr marL="171450" indent="-171450" algn="just" rtl="1">
              <a:spcBef>
                <a:spcPts val="600"/>
              </a:spcBef>
              <a:buClr>
                <a:schemeClr val="tx2"/>
              </a:buClr>
              <a:buFont typeface="Segoe UI Light" panose="020B0502040204020203" pitchFamily="34" charset="0"/>
              <a:buChar char="›"/>
            </a:pPr>
            <a:r>
              <a:rPr lang="ar-SA" dirty="0">
                <a:solidFill>
                  <a:schemeClr val="tx1">
                    <a:lumMod val="75000"/>
                    <a:lumOff val="25000"/>
                  </a:schemeClr>
                </a:solidFill>
                <a:latin typeface="Sakkal Majalla" panose="02000000000000000000" pitchFamily="2" charset="-78"/>
                <a:cs typeface="Sakkal Majalla" panose="02000000000000000000" pitchFamily="2" charset="-78"/>
              </a:rPr>
              <a:t>المشرفون والباحثون ومتخذي القرار في القطاعات الأمنية.</a:t>
            </a:r>
          </a:p>
        </p:txBody>
      </p:sp>
      <p:cxnSp>
        <p:nvCxnSpPr>
          <p:cNvPr id="30" name="Straight Connector 29">
            <a:extLst>
              <a:ext uri="{FF2B5EF4-FFF2-40B4-BE49-F238E27FC236}">
                <a16:creationId xmlns:a16="http://schemas.microsoft.com/office/drawing/2014/main" id="{B31A2EAE-EBE4-4CB7-9D0A-105837E80B0E}"/>
              </a:ext>
              <a:ext uri="{C183D7F6-B498-43B3-948B-1728B52AA6E4}">
                <adec:decorative xmlns:adec="http://schemas.microsoft.com/office/drawing/2017/decorative" xmlns="" val="1"/>
              </a:ext>
            </a:extLst>
          </p:cNvPr>
          <p:cNvCxnSpPr>
            <a:cxnSpLocks/>
          </p:cNvCxnSpPr>
          <p:nvPr/>
        </p:nvCxnSpPr>
        <p:spPr>
          <a:xfrm>
            <a:off x="5728799" y="1309124"/>
            <a:ext cx="45252" cy="520801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890612" y="522898"/>
            <a:ext cx="3301388" cy="0"/>
          </a:xfrm>
          <a:prstGeom prst="line">
            <a:avLst/>
          </a:prstGeom>
          <a:ln>
            <a:solidFill>
              <a:schemeClr val="tx2"/>
            </a:solidFill>
            <a:headEnd type="ova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96D81B4-32C1-801D-F1ED-FA606E6ADC9B}"/>
              </a:ext>
            </a:extLst>
          </p:cNvPr>
          <p:cNvSpPr txBox="1"/>
          <p:nvPr/>
        </p:nvSpPr>
        <p:spPr>
          <a:xfrm>
            <a:off x="3126658" y="263668"/>
            <a:ext cx="6233650" cy="523220"/>
          </a:xfrm>
          <a:prstGeom prst="rect">
            <a:avLst/>
          </a:prstGeom>
          <a:noFill/>
        </p:spPr>
        <p:txBody>
          <a:bodyPr wrap="square">
            <a:spAutoFit/>
          </a:bodyPr>
          <a:lstStyle/>
          <a:p>
            <a:pPr algn="ctr"/>
            <a:r>
              <a:rPr lang="ar-SA" sz="2800" b="1" dirty="0">
                <a:solidFill>
                  <a:srgbClr val="535832"/>
                </a:solidFill>
                <a:latin typeface="Sakkal Majalla" panose="02000000000000000000" pitchFamily="2" charset="-78"/>
                <a:cs typeface="Sakkal Majalla" panose="02000000000000000000" pitchFamily="2" charset="-78"/>
              </a:rPr>
              <a:t>  البوابة الذكية للمعرفة البحثية بوزارة الداخلية </a:t>
            </a:r>
          </a:p>
        </p:txBody>
      </p:sp>
    </p:spTree>
    <p:extLst>
      <p:ext uri="{BB962C8B-B14F-4D97-AF65-F5344CB8AC3E}">
        <p14:creationId xmlns:p14="http://schemas.microsoft.com/office/powerpoint/2010/main" val="9632398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364CFD90-D0E1-4BC3-9D8B-7503E2632C39}"/>
              </a:ext>
              <a:ext uri="{C183D7F6-B498-43B3-948B-1728B52AA6E4}">
                <adec:decorative xmlns:adec="http://schemas.microsoft.com/office/drawing/2017/decorative" xmlns="" val="1"/>
              </a:ext>
            </a:extLst>
          </p:cNvPr>
          <p:cNvSpPr/>
          <p:nvPr/>
        </p:nvSpPr>
        <p:spPr>
          <a:xfrm>
            <a:off x="4030075" y="1041358"/>
            <a:ext cx="3968750" cy="3968750"/>
          </a:xfrm>
          <a:prstGeom prst="ellipse">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b="1" dirty="0">
              <a:effectLst>
                <a:outerShdw blurRad="38100" dist="38100" dir="2700000" algn="tl">
                  <a:srgbClr val="000000">
                    <a:alpha val="43137"/>
                  </a:srgbClr>
                </a:outerShdw>
              </a:effectLst>
              <a:latin typeface="Sakkal Majalla" panose="02000000000000000000" pitchFamily="2" charset="-78"/>
              <a:cs typeface="Sakkal Majalla" panose="02000000000000000000" pitchFamily="2" charset="-78"/>
            </a:endParaRPr>
          </a:p>
        </p:txBody>
      </p:sp>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sp>
        <p:nvSpPr>
          <p:cNvPr id="13" name="Oval 12">
            <a:extLst>
              <a:ext uri="{FF2B5EF4-FFF2-40B4-BE49-F238E27FC236}">
                <a16:creationId xmlns:a16="http://schemas.microsoft.com/office/drawing/2014/main" id="{E3ECCC05-FF78-40FA-84FF-172821D8B58A}"/>
              </a:ext>
              <a:ext uri="{C183D7F6-B498-43B3-948B-1728B52AA6E4}">
                <adec:decorative xmlns:adec="http://schemas.microsoft.com/office/drawing/2017/decorative" xmlns="" val="1"/>
              </a:ext>
            </a:extLst>
          </p:cNvPr>
          <p:cNvSpPr/>
          <p:nvPr/>
        </p:nvSpPr>
        <p:spPr>
          <a:xfrm>
            <a:off x="5177031" y="2004908"/>
            <a:ext cx="1788913" cy="1775847"/>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A" sz="2000" b="1" dirty="0">
                <a:solidFill>
                  <a:schemeClr val="bg1"/>
                </a:solidFill>
                <a:effectLst>
                  <a:outerShdw blurRad="38100" dist="38100" dir="2700000" algn="tl">
                    <a:srgbClr val="000000">
                      <a:alpha val="43137"/>
                    </a:srgbClr>
                  </a:outerShdw>
                </a:effectLst>
                <a:latin typeface="Sakkal Majalla" panose="02000000000000000000" pitchFamily="2" charset="-78"/>
                <a:cs typeface="Sakkal Majalla" panose="02000000000000000000" pitchFamily="2" charset="-78"/>
              </a:rPr>
              <a:t>مراحل بناء البوابة الذكية للمعرفة البحثية بوزارة الداخلية </a:t>
            </a:r>
          </a:p>
        </p:txBody>
      </p:sp>
      <p:sp>
        <p:nvSpPr>
          <p:cNvPr id="16" name="Rectangle: Rounded Corners 15">
            <a:extLst>
              <a:ext uri="{FF2B5EF4-FFF2-40B4-BE49-F238E27FC236}">
                <a16:creationId xmlns:a16="http://schemas.microsoft.com/office/drawing/2014/main" id="{D6178536-4D8A-4FF2-BBDC-4B3E7E0FCF26}"/>
              </a:ext>
              <a:ext uri="{C183D7F6-B498-43B3-948B-1728B52AA6E4}">
                <adec:decorative xmlns:adec="http://schemas.microsoft.com/office/drawing/2017/decorative" xmlns="" val="1"/>
              </a:ext>
            </a:extLst>
          </p:cNvPr>
          <p:cNvSpPr/>
          <p:nvPr/>
        </p:nvSpPr>
        <p:spPr>
          <a:xfrm>
            <a:off x="7424580" y="1458749"/>
            <a:ext cx="3660775" cy="740997"/>
          </a:xfrm>
          <a:prstGeom prst="roundRect">
            <a:avLst>
              <a:gd name="adj" fmla="val 50000"/>
            </a:avLst>
          </a:prstGeom>
          <a:solidFill>
            <a:srgbClr val="D2A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SA" sz="2000" b="1" dirty="0">
                <a:effectLst>
                  <a:outerShdw blurRad="38100" dist="38100" dir="2700000" algn="tl">
                    <a:srgbClr val="000000">
                      <a:alpha val="43137"/>
                    </a:srgbClr>
                  </a:outerShdw>
                </a:effectLst>
                <a:latin typeface="Sakkal Majalla" panose="02000000000000000000" pitchFamily="2" charset="-78"/>
                <a:cs typeface="Sakkal Majalla" panose="02000000000000000000" pitchFamily="2" charset="-78"/>
              </a:rPr>
              <a:t>تخطيط وتحليل المتطلبات</a:t>
            </a:r>
            <a:endParaRPr lang="en-US" sz="2000" b="1" dirty="0">
              <a:effectLst>
                <a:outerShdw blurRad="38100" dist="38100" dir="2700000" algn="tl">
                  <a:srgbClr val="000000">
                    <a:alpha val="43137"/>
                  </a:srgbClr>
                </a:outerShdw>
              </a:effectLst>
              <a:latin typeface="Sakkal Majalla" panose="02000000000000000000" pitchFamily="2" charset="-78"/>
              <a:cs typeface="Sakkal Majalla" panose="02000000000000000000" pitchFamily="2" charset="-78"/>
            </a:endParaRPr>
          </a:p>
        </p:txBody>
      </p:sp>
      <p:sp>
        <p:nvSpPr>
          <p:cNvPr id="15" name="Oval 14">
            <a:extLst>
              <a:ext uri="{FF2B5EF4-FFF2-40B4-BE49-F238E27FC236}">
                <a16:creationId xmlns:a16="http://schemas.microsoft.com/office/drawing/2014/main" id="{416F1356-9015-4B5C-9C64-3C1D963E5F59}"/>
              </a:ext>
              <a:ext uri="{C183D7F6-B498-43B3-948B-1728B52AA6E4}">
                <adec:decorative xmlns:adec="http://schemas.microsoft.com/office/drawing/2017/decorative" xmlns="" val="1"/>
              </a:ext>
            </a:extLst>
          </p:cNvPr>
          <p:cNvSpPr/>
          <p:nvPr/>
        </p:nvSpPr>
        <p:spPr>
          <a:xfrm>
            <a:off x="7258073" y="1342600"/>
            <a:ext cx="939800" cy="939800"/>
          </a:xfrm>
          <a:prstGeom prst="ellipse">
            <a:avLst/>
          </a:prstGeom>
          <a:solidFill>
            <a:srgbClr val="BB91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2400" b="1" dirty="0">
              <a:effectLst>
                <a:outerShdw blurRad="38100" dist="38100" dir="2700000" algn="tl">
                  <a:srgbClr val="000000">
                    <a:alpha val="43137"/>
                  </a:srgbClr>
                </a:outerShdw>
              </a:effectLst>
              <a:latin typeface="Sakkal Majalla" panose="02000000000000000000" pitchFamily="2" charset="-78"/>
              <a:cs typeface="Sakkal Majalla" panose="02000000000000000000" pitchFamily="2" charset="-78"/>
            </a:endParaRPr>
          </a:p>
        </p:txBody>
      </p:sp>
      <p:sp>
        <p:nvSpPr>
          <p:cNvPr id="19" name="Rectangle: Rounded Corners 18">
            <a:extLst>
              <a:ext uri="{FF2B5EF4-FFF2-40B4-BE49-F238E27FC236}">
                <a16:creationId xmlns:a16="http://schemas.microsoft.com/office/drawing/2014/main" id="{EB7F2E37-0ACF-4E8A-9C1D-EC5B65BA2906}"/>
              </a:ext>
              <a:ext uri="{C183D7F6-B498-43B3-948B-1728B52AA6E4}">
                <adec:decorative xmlns:adec="http://schemas.microsoft.com/office/drawing/2017/decorative" xmlns="" val="1"/>
              </a:ext>
            </a:extLst>
          </p:cNvPr>
          <p:cNvSpPr/>
          <p:nvPr/>
        </p:nvSpPr>
        <p:spPr>
          <a:xfrm>
            <a:off x="7494285" y="3342221"/>
            <a:ext cx="3839606" cy="740997"/>
          </a:xfrm>
          <a:prstGeom prst="roundRect">
            <a:avLst>
              <a:gd name="adj" fmla="val 50000"/>
            </a:avLst>
          </a:prstGeom>
          <a:solidFill>
            <a:srgbClr val="919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SA" sz="2000" b="1" dirty="0">
                <a:effectLst>
                  <a:outerShdw blurRad="38100" dist="38100" dir="2700000" algn="tl">
                    <a:srgbClr val="000000">
                      <a:alpha val="43137"/>
                    </a:srgbClr>
                  </a:outerShdw>
                </a:effectLst>
                <a:latin typeface="Sakkal Majalla" panose="02000000000000000000" pitchFamily="2" charset="-78"/>
                <a:cs typeface="Sakkal Majalla" panose="02000000000000000000" pitchFamily="2" charset="-78"/>
              </a:rPr>
              <a:t>تطوير المنصة وتنفيذها</a:t>
            </a:r>
          </a:p>
        </p:txBody>
      </p:sp>
      <p:sp>
        <p:nvSpPr>
          <p:cNvPr id="20" name="Oval 19">
            <a:extLst>
              <a:ext uri="{FF2B5EF4-FFF2-40B4-BE49-F238E27FC236}">
                <a16:creationId xmlns:a16="http://schemas.microsoft.com/office/drawing/2014/main" id="{88F812F5-70AF-4FBD-80D9-D59B3C456D5E}"/>
              </a:ext>
              <a:ext uri="{C183D7F6-B498-43B3-948B-1728B52AA6E4}">
                <adec:decorative xmlns:adec="http://schemas.microsoft.com/office/drawing/2017/decorative" xmlns="" val="1"/>
              </a:ext>
            </a:extLst>
          </p:cNvPr>
          <p:cNvSpPr/>
          <p:nvPr/>
        </p:nvSpPr>
        <p:spPr>
          <a:xfrm>
            <a:off x="7479738" y="3219015"/>
            <a:ext cx="939800" cy="939800"/>
          </a:xfrm>
          <a:prstGeom prst="ellipse">
            <a:avLst/>
          </a:prstGeom>
          <a:solidFill>
            <a:srgbClr val="535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2400" b="1" dirty="0">
              <a:effectLst>
                <a:outerShdw blurRad="38100" dist="38100" dir="2700000" algn="tl">
                  <a:srgbClr val="000000">
                    <a:alpha val="43137"/>
                  </a:srgbClr>
                </a:outerShdw>
              </a:effectLst>
              <a:latin typeface="Sakkal Majalla" panose="02000000000000000000" pitchFamily="2" charset="-78"/>
              <a:cs typeface="Sakkal Majalla" panose="02000000000000000000" pitchFamily="2" charset="-78"/>
            </a:endParaRPr>
          </a:p>
        </p:txBody>
      </p:sp>
      <p:sp>
        <p:nvSpPr>
          <p:cNvPr id="25" name="Rectangle: Rounded Corners 24">
            <a:extLst>
              <a:ext uri="{FF2B5EF4-FFF2-40B4-BE49-F238E27FC236}">
                <a16:creationId xmlns:a16="http://schemas.microsoft.com/office/drawing/2014/main" id="{94A75A79-A67A-4A23-8588-7FC5EB9A5183}"/>
              </a:ext>
              <a:ext uri="{C183D7F6-B498-43B3-948B-1728B52AA6E4}">
                <adec:decorative xmlns:adec="http://schemas.microsoft.com/office/drawing/2017/decorative" xmlns="" val="1"/>
              </a:ext>
            </a:extLst>
          </p:cNvPr>
          <p:cNvSpPr/>
          <p:nvPr/>
        </p:nvSpPr>
        <p:spPr>
          <a:xfrm>
            <a:off x="644767" y="1515496"/>
            <a:ext cx="3949438" cy="740997"/>
          </a:xfrm>
          <a:prstGeom prst="roundRect">
            <a:avLst>
              <a:gd name="adj" fmla="val 50000"/>
            </a:avLst>
          </a:prstGeom>
          <a:solidFill>
            <a:srgbClr val="919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SA" sz="2000" b="1" dirty="0">
                <a:effectLst>
                  <a:outerShdw blurRad="38100" dist="38100" dir="2700000" algn="tl">
                    <a:srgbClr val="000000">
                      <a:alpha val="43137"/>
                    </a:srgbClr>
                  </a:outerShdw>
                </a:effectLst>
                <a:latin typeface="Sakkal Majalla" panose="02000000000000000000" pitchFamily="2" charset="-78"/>
                <a:cs typeface="Sakkal Majalla" panose="02000000000000000000" pitchFamily="2" charset="-78"/>
              </a:rPr>
              <a:t>تصميم النماذج والواجهات</a:t>
            </a:r>
            <a:endParaRPr lang="en-US" sz="2000" b="1" dirty="0">
              <a:effectLst>
                <a:outerShdw blurRad="38100" dist="38100" dir="2700000" algn="tl">
                  <a:srgbClr val="000000">
                    <a:alpha val="43137"/>
                  </a:srgbClr>
                </a:outerShdw>
              </a:effectLst>
              <a:latin typeface="Sakkal Majalla" panose="02000000000000000000" pitchFamily="2" charset="-78"/>
              <a:cs typeface="Sakkal Majalla" panose="02000000000000000000" pitchFamily="2" charset="-78"/>
            </a:endParaRPr>
          </a:p>
        </p:txBody>
      </p:sp>
      <p:sp>
        <p:nvSpPr>
          <p:cNvPr id="26" name="Oval 25">
            <a:extLst>
              <a:ext uri="{FF2B5EF4-FFF2-40B4-BE49-F238E27FC236}">
                <a16:creationId xmlns:a16="http://schemas.microsoft.com/office/drawing/2014/main" id="{BBC62739-FA35-49F8-8929-743B31F55A69}"/>
              </a:ext>
              <a:ext uri="{C183D7F6-B498-43B3-948B-1728B52AA6E4}">
                <adec:decorative xmlns:adec="http://schemas.microsoft.com/office/drawing/2017/decorative" xmlns="" val="1"/>
              </a:ext>
            </a:extLst>
          </p:cNvPr>
          <p:cNvSpPr/>
          <p:nvPr/>
        </p:nvSpPr>
        <p:spPr>
          <a:xfrm>
            <a:off x="3947827" y="1386408"/>
            <a:ext cx="939800" cy="939800"/>
          </a:xfrm>
          <a:prstGeom prst="ellipse">
            <a:avLst/>
          </a:prstGeom>
          <a:solidFill>
            <a:srgbClr val="535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2400" b="1" dirty="0">
              <a:effectLst>
                <a:outerShdw blurRad="38100" dist="38100" dir="2700000" algn="tl">
                  <a:srgbClr val="000000">
                    <a:alpha val="43137"/>
                  </a:srgbClr>
                </a:outerShdw>
              </a:effectLst>
              <a:latin typeface="Sakkal Majalla" panose="02000000000000000000" pitchFamily="2" charset="-78"/>
              <a:cs typeface="Sakkal Majalla" panose="02000000000000000000" pitchFamily="2" charset="-78"/>
            </a:endParaRPr>
          </a:p>
        </p:txBody>
      </p:sp>
      <p:sp>
        <p:nvSpPr>
          <p:cNvPr id="27" name="Rectangle: Rounded Corners 26">
            <a:extLst>
              <a:ext uri="{FF2B5EF4-FFF2-40B4-BE49-F238E27FC236}">
                <a16:creationId xmlns:a16="http://schemas.microsoft.com/office/drawing/2014/main" id="{71BB375D-5EE6-4428-9817-2C7DB6B94332}"/>
              </a:ext>
              <a:ext uri="{C183D7F6-B498-43B3-948B-1728B52AA6E4}">
                <adec:decorative xmlns:adec="http://schemas.microsoft.com/office/drawing/2017/decorative" xmlns="" val="1"/>
              </a:ext>
            </a:extLst>
          </p:cNvPr>
          <p:cNvSpPr/>
          <p:nvPr/>
        </p:nvSpPr>
        <p:spPr>
          <a:xfrm>
            <a:off x="953210" y="3399824"/>
            <a:ext cx="3681107" cy="740997"/>
          </a:xfrm>
          <a:prstGeom prst="roundRect">
            <a:avLst>
              <a:gd name="adj" fmla="val 50000"/>
            </a:avLst>
          </a:prstGeom>
          <a:solidFill>
            <a:srgbClr val="D2A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SA" sz="2000" b="1" dirty="0">
                <a:effectLst>
                  <a:outerShdw blurRad="38100" dist="38100" dir="2700000" algn="tl">
                    <a:srgbClr val="000000">
                      <a:alpha val="43137"/>
                    </a:srgbClr>
                  </a:outerShdw>
                </a:effectLst>
                <a:latin typeface="Sakkal Majalla" panose="02000000000000000000" pitchFamily="2" charset="-78"/>
                <a:cs typeface="Sakkal Majalla" panose="02000000000000000000" pitchFamily="2" charset="-78"/>
              </a:rPr>
              <a:t>اختبار الأداء وضمان الجودة</a:t>
            </a:r>
          </a:p>
        </p:txBody>
      </p:sp>
      <p:sp>
        <p:nvSpPr>
          <p:cNvPr id="28" name="Oval 27">
            <a:extLst>
              <a:ext uri="{FF2B5EF4-FFF2-40B4-BE49-F238E27FC236}">
                <a16:creationId xmlns:a16="http://schemas.microsoft.com/office/drawing/2014/main" id="{B3A511B7-C7F3-4107-9962-1E10D2E087DD}"/>
              </a:ext>
              <a:ext uri="{C183D7F6-B498-43B3-948B-1728B52AA6E4}">
                <adec:decorative xmlns:adec="http://schemas.microsoft.com/office/drawing/2017/decorative" xmlns="" val="1"/>
              </a:ext>
            </a:extLst>
          </p:cNvPr>
          <p:cNvSpPr/>
          <p:nvPr/>
        </p:nvSpPr>
        <p:spPr>
          <a:xfrm>
            <a:off x="3956526" y="3279840"/>
            <a:ext cx="939800" cy="939800"/>
          </a:xfrm>
          <a:prstGeom prst="ellipse">
            <a:avLst/>
          </a:prstGeom>
          <a:solidFill>
            <a:srgbClr val="BB91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2400" b="1" dirty="0">
              <a:effectLst>
                <a:outerShdw blurRad="38100" dist="38100" dir="2700000" algn="tl">
                  <a:srgbClr val="000000">
                    <a:alpha val="43137"/>
                  </a:srgbClr>
                </a:outerShdw>
              </a:effectLst>
              <a:latin typeface="Sakkal Majalla" panose="02000000000000000000" pitchFamily="2" charset="-78"/>
              <a:cs typeface="Sakkal Majalla" panose="02000000000000000000" pitchFamily="2" charset="-78"/>
            </a:endParaRPr>
          </a:p>
        </p:txBody>
      </p:sp>
      <p:sp>
        <p:nvSpPr>
          <p:cNvPr id="29" name="Rectangle: Rounded Corners 28">
            <a:extLst>
              <a:ext uri="{FF2B5EF4-FFF2-40B4-BE49-F238E27FC236}">
                <a16:creationId xmlns:a16="http://schemas.microsoft.com/office/drawing/2014/main" id="{D4D7D4B6-62C2-45AB-89A5-3A41DA021FD2}"/>
              </a:ext>
              <a:ext uri="{C183D7F6-B498-43B3-948B-1728B52AA6E4}">
                <adec:decorative xmlns:adec="http://schemas.microsoft.com/office/drawing/2017/decorative" xmlns="" val="1"/>
              </a:ext>
            </a:extLst>
          </p:cNvPr>
          <p:cNvSpPr/>
          <p:nvPr/>
        </p:nvSpPr>
        <p:spPr>
          <a:xfrm>
            <a:off x="3947827" y="5603159"/>
            <a:ext cx="3949438" cy="740997"/>
          </a:xfrm>
          <a:prstGeom prst="roundRect">
            <a:avLst>
              <a:gd name="adj" fmla="val 50000"/>
            </a:avLst>
          </a:prstGeom>
          <a:solidFill>
            <a:srgbClr val="D2A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SA" sz="2000" b="1" dirty="0">
                <a:effectLst>
                  <a:outerShdw blurRad="38100" dist="38100" dir="2700000" algn="tl">
                    <a:srgbClr val="000000">
                      <a:alpha val="43137"/>
                    </a:srgbClr>
                  </a:outerShdw>
                </a:effectLst>
                <a:latin typeface="Sakkal Majalla" panose="02000000000000000000" pitchFamily="2" charset="-78"/>
                <a:cs typeface="Sakkal Majalla" panose="02000000000000000000" pitchFamily="2" charset="-78"/>
              </a:rPr>
              <a:t>المتابعة والتطوير المستمر</a:t>
            </a:r>
          </a:p>
        </p:txBody>
      </p:sp>
      <p:sp>
        <p:nvSpPr>
          <p:cNvPr id="30" name="Oval 29">
            <a:extLst>
              <a:ext uri="{FF2B5EF4-FFF2-40B4-BE49-F238E27FC236}">
                <a16:creationId xmlns:a16="http://schemas.microsoft.com/office/drawing/2014/main" id="{83902602-D4BC-4D44-AC14-BB55A86C5D06}"/>
              </a:ext>
              <a:ext uri="{C183D7F6-B498-43B3-948B-1728B52AA6E4}">
                <adec:decorative xmlns:adec="http://schemas.microsoft.com/office/drawing/2017/decorative" xmlns="" val="1"/>
              </a:ext>
            </a:extLst>
          </p:cNvPr>
          <p:cNvSpPr/>
          <p:nvPr/>
        </p:nvSpPr>
        <p:spPr>
          <a:xfrm>
            <a:off x="5485398" y="4846314"/>
            <a:ext cx="939800" cy="939800"/>
          </a:xfrm>
          <a:prstGeom prst="ellipse">
            <a:avLst/>
          </a:prstGeom>
          <a:solidFill>
            <a:srgbClr val="BB91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2400" b="1" dirty="0">
              <a:effectLst>
                <a:outerShdw blurRad="38100" dist="38100" dir="2700000" algn="tl">
                  <a:srgbClr val="000000">
                    <a:alpha val="43137"/>
                  </a:srgbClr>
                </a:outerShdw>
              </a:effectLst>
              <a:latin typeface="Sakkal Majalla" panose="02000000000000000000" pitchFamily="2" charset="-78"/>
              <a:cs typeface="Sakkal Majalla" panose="02000000000000000000" pitchFamily="2" charset="-78"/>
            </a:endParaRPr>
          </a:p>
        </p:txBody>
      </p:sp>
      <p:grpSp>
        <p:nvGrpSpPr>
          <p:cNvPr id="31" name="Group 30" descr="Icons of bar chart and line graph.">
            <a:extLst>
              <a:ext uri="{FF2B5EF4-FFF2-40B4-BE49-F238E27FC236}">
                <a16:creationId xmlns:a16="http://schemas.microsoft.com/office/drawing/2014/main" id="{044C3643-8A0E-47C1-BEB8-C73203B5E58D}"/>
              </a:ext>
            </a:extLst>
          </p:cNvPr>
          <p:cNvGrpSpPr/>
          <p:nvPr/>
        </p:nvGrpSpPr>
        <p:grpSpPr>
          <a:xfrm>
            <a:off x="4243887" y="1639081"/>
            <a:ext cx="347679" cy="347679"/>
            <a:chOff x="4319588" y="2492375"/>
            <a:chExt cx="287338" cy="287338"/>
          </a:xfrm>
          <a:solidFill>
            <a:schemeClr val="bg1"/>
          </a:solidFill>
        </p:grpSpPr>
        <p:sp>
          <p:nvSpPr>
            <p:cNvPr id="32" name="Freeform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rtl="1"/>
              <a:endParaRPr lang="en-US" sz="2400" b="1" dirty="0">
                <a:effectLst>
                  <a:outerShdw blurRad="38100" dist="38100" dir="2700000" algn="tl">
                    <a:srgbClr val="000000">
                      <a:alpha val="43137"/>
                    </a:srgbClr>
                  </a:outerShdw>
                </a:effectLst>
                <a:latin typeface="Sakkal Majalla" panose="02000000000000000000" pitchFamily="2" charset="-78"/>
                <a:cs typeface="Sakkal Majalla" panose="02000000000000000000" pitchFamily="2" charset="-78"/>
              </a:endParaRPr>
            </a:p>
          </p:txBody>
        </p:sp>
        <p:sp>
          <p:nvSpPr>
            <p:cNvPr id="33" name="Freeform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rtl="1"/>
              <a:endParaRPr lang="en-US" sz="2400" b="1" dirty="0">
                <a:effectLst>
                  <a:outerShdw blurRad="38100" dist="38100" dir="2700000" algn="tl">
                    <a:srgbClr val="000000">
                      <a:alpha val="43137"/>
                    </a:srgbClr>
                  </a:outerShdw>
                </a:effectLst>
                <a:latin typeface="Sakkal Majalla" panose="02000000000000000000" pitchFamily="2" charset="-78"/>
                <a:cs typeface="Sakkal Majalla" panose="02000000000000000000" pitchFamily="2" charset="-78"/>
              </a:endParaRPr>
            </a:p>
          </p:txBody>
        </p:sp>
      </p:grpSp>
      <p:sp>
        <p:nvSpPr>
          <p:cNvPr id="34" name="Freeform 1676" descr="Icon of check box. ">
            <a:extLst>
              <a:ext uri="{FF2B5EF4-FFF2-40B4-BE49-F238E27FC236}">
                <a16:creationId xmlns:a16="http://schemas.microsoft.com/office/drawing/2014/main" id="{6FB02354-C73F-4DCF-8004-E9CCA66963EA}"/>
              </a:ext>
            </a:extLst>
          </p:cNvPr>
          <p:cNvSpPr>
            <a:spLocks noEditPoints="1"/>
          </p:cNvSpPr>
          <p:nvPr/>
        </p:nvSpPr>
        <p:spPr bwMode="auto">
          <a:xfrm>
            <a:off x="7551507" y="1627866"/>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rtl="1"/>
            <a:endParaRPr lang="en-US" sz="2400" b="1" dirty="0">
              <a:effectLst>
                <a:outerShdw blurRad="38100" dist="38100" dir="2700000" algn="tl">
                  <a:srgbClr val="000000">
                    <a:alpha val="43137"/>
                  </a:srgbClr>
                </a:outerShdw>
              </a:effectLst>
              <a:latin typeface="Sakkal Majalla" panose="02000000000000000000" pitchFamily="2" charset="-78"/>
              <a:cs typeface="Sakkal Majalla" panose="02000000000000000000" pitchFamily="2" charset="-78"/>
            </a:endParaRPr>
          </a:p>
        </p:txBody>
      </p:sp>
      <p:grpSp>
        <p:nvGrpSpPr>
          <p:cNvPr id="39" name="Group 38" descr="Icon of gears. ">
            <a:extLst>
              <a:ext uri="{FF2B5EF4-FFF2-40B4-BE49-F238E27FC236}">
                <a16:creationId xmlns:a16="http://schemas.microsoft.com/office/drawing/2014/main" id="{5BC0E3F0-447D-4721-AB1F-C8243BA36671}"/>
              </a:ext>
            </a:extLst>
          </p:cNvPr>
          <p:cNvGrpSpPr/>
          <p:nvPr/>
        </p:nvGrpSpPr>
        <p:grpSpPr>
          <a:xfrm>
            <a:off x="5783379" y="5139723"/>
            <a:ext cx="343837" cy="343837"/>
            <a:chOff x="7613650" y="1387475"/>
            <a:chExt cx="284163" cy="284163"/>
          </a:xfrm>
          <a:solidFill>
            <a:schemeClr val="bg1"/>
          </a:solidFill>
        </p:grpSpPr>
        <p:sp>
          <p:nvSpPr>
            <p:cNvPr id="40" name="Freeform 4359">
              <a:extLst>
                <a:ext uri="{FF2B5EF4-FFF2-40B4-BE49-F238E27FC236}">
                  <a16:creationId xmlns:a16="http://schemas.microsoft.com/office/drawing/2014/main" id="{351831F3-9830-4A23-8B34-11A3FCCA027E}"/>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rtl="1"/>
              <a:endParaRPr lang="en-US" sz="2400" b="1" dirty="0">
                <a:effectLst>
                  <a:outerShdw blurRad="38100" dist="38100" dir="2700000" algn="tl">
                    <a:srgbClr val="000000">
                      <a:alpha val="43137"/>
                    </a:srgbClr>
                  </a:outerShdw>
                </a:effectLst>
                <a:latin typeface="Sakkal Majalla" panose="02000000000000000000" pitchFamily="2" charset="-78"/>
                <a:cs typeface="Sakkal Majalla" panose="02000000000000000000" pitchFamily="2" charset="-78"/>
              </a:endParaRPr>
            </a:p>
          </p:txBody>
        </p:sp>
        <p:sp>
          <p:nvSpPr>
            <p:cNvPr id="41" name="Freeform 4360">
              <a:extLst>
                <a:ext uri="{FF2B5EF4-FFF2-40B4-BE49-F238E27FC236}">
                  <a16:creationId xmlns:a16="http://schemas.microsoft.com/office/drawing/2014/main" id="{CDB8F87B-81A2-480F-ADA8-BFB5FD890ACD}"/>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rtl="1"/>
              <a:endParaRPr lang="en-US" sz="2400" b="1" dirty="0">
                <a:effectLst>
                  <a:outerShdw blurRad="38100" dist="38100" dir="2700000" algn="tl">
                    <a:srgbClr val="000000">
                      <a:alpha val="43137"/>
                    </a:srgbClr>
                  </a:outerShdw>
                </a:effectLst>
                <a:latin typeface="Sakkal Majalla" panose="02000000000000000000" pitchFamily="2" charset="-78"/>
                <a:cs typeface="Sakkal Majalla" panose="02000000000000000000" pitchFamily="2" charset="-78"/>
              </a:endParaRPr>
            </a:p>
          </p:txBody>
        </p:sp>
      </p:grpSp>
      <p:sp>
        <p:nvSpPr>
          <p:cNvPr id="42" name="Freeform 4346" descr="Icon of box and whisker chart. ">
            <a:extLst>
              <a:ext uri="{FF2B5EF4-FFF2-40B4-BE49-F238E27FC236}">
                <a16:creationId xmlns:a16="http://schemas.microsoft.com/office/drawing/2014/main" id="{D131817A-5B27-4718-8BAC-45C9CEDA45D9}"/>
              </a:ext>
            </a:extLst>
          </p:cNvPr>
          <p:cNvSpPr>
            <a:spLocks noEditPoints="1"/>
          </p:cNvSpPr>
          <p:nvPr/>
        </p:nvSpPr>
        <p:spPr bwMode="auto">
          <a:xfrm>
            <a:off x="4261745" y="3550565"/>
            <a:ext cx="345758" cy="345758"/>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rtl="1"/>
            <a:endParaRPr lang="en-US" sz="2400" b="1" dirty="0">
              <a:effectLst>
                <a:outerShdw blurRad="38100" dist="38100" dir="2700000" algn="tl">
                  <a:srgbClr val="000000">
                    <a:alpha val="43137"/>
                  </a:srgbClr>
                </a:outerShdw>
              </a:effectLst>
              <a:latin typeface="Sakkal Majalla" panose="02000000000000000000" pitchFamily="2" charset="-78"/>
              <a:cs typeface="Sakkal Majalla" panose="02000000000000000000" pitchFamily="2" charset="-78"/>
            </a:endParaRPr>
          </a:p>
        </p:txBody>
      </p:sp>
      <p:cxnSp>
        <p:nvCxnSpPr>
          <p:cNvPr id="43" name="Straight Connector 42">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890612" y="522898"/>
            <a:ext cx="3301388" cy="0"/>
          </a:xfrm>
          <a:prstGeom prst="line">
            <a:avLst/>
          </a:prstGeom>
          <a:ln>
            <a:solidFill>
              <a:schemeClr val="tx2"/>
            </a:solidFill>
            <a:headEnd type="oval"/>
          </a:ln>
        </p:spPr>
        <p:style>
          <a:lnRef idx="1">
            <a:schemeClr val="accent1"/>
          </a:lnRef>
          <a:fillRef idx="0">
            <a:schemeClr val="accent1"/>
          </a:fillRef>
          <a:effectRef idx="0">
            <a:schemeClr val="accent1"/>
          </a:effectRef>
          <a:fontRef idx="minor">
            <a:schemeClr val="tx1"/>
          </a:fontRef>
        </p:style>
      </p:cxnSp>
      <p:sp>
        <p:nvSpPr>
          <p:cNvPr id="44" name="Title 1">
            <a:extLst>
              <a:ext uri="{FF2B5EF4-FFF2-40B4-BE49-F238E27FC236}">
                <a16:creationId xmlns:a16="http://schemas.microsoft.com/office/drawing/2014/main" id="{4E3F5479-058B-4FA8-92E9-18CAB8CDC5C5}"/>
              </a:ext>
            </a:extLst>
          </p:cNvPr>
          <p:cNvSpPr txBox="1">
            <a:spLocks/>
          </p:cNvSpPr>
          <p:nvPr/>
        </p:nvSpPr>
        <p:spPr>
          <a:xfrm>
            <a:off x="278827" y="263668"/>
            <a:ext cx="11734800" cy="398571"/>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ar-SA" sz="2800" b="1" dirty="0">
                <a:solidFill>
                  <a:srgbClr val="535832"/>
                </a:solidFill>
                <a:latin typeface="Sakkal Majalla" panose="02000000000000000000" pitchFamily="2" charset="-78"/>
                <a:cs typeface="Sakkal Majalla" panose="02000000000000000000" pitchFamily="2" charset="-78"/>
              </a:rPr>
              <a:t>البوابة الذكية للمعرفة البحثية بوزارة الداخلية </a:t>
            </a:r>
          </a:p>
        </p:txBody>
      </p:sp>
      <p:cxnSp>
        <p:nvCxnSpPr>
          <p:cNvPr id="45" name="Straight Connector 44">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522898"/>
            <a:ext cx="3389152" cy="0"/>
          </a:xfrm>
          <a:prstGeom prst="line">
            <a:avLst/>
          </a:prstGeom>
          <a:ln>
            <a:solidFill>
              <a:srgbClr val="535832"/>
            </a:solidFill>
            <a:tailEnd type="oval"/>
          </a:ln>
        </p:spPr>
        <p:style>
          <a:lnRef idx="1">
            <a:schemeClr val="accent1"/>
          </a:lnRef>
          <a:fillRef idx="0">
            <a:schemeClr val="accent1"/>
          </a:fillRef>
          <a:effectRef idx="0">
            <a:schemeClr val="accent1"/>
          </a:effectRef>
          <a:fontRef idx="minor">
            <a:schemeClr val="tx1"/>
          </a:fontRef>
        </p:style>
      </p:cxnSp>
      <p:pic>
        <p:nvPicPr>
          <p:cNvPr id="46" name="صورة 67">
            <a:extLst>
              <a:ext uri="{FF2B5EF4-FFF2-40B4-BE49-F238E27FC236}">
                <a16:creationId xmlns:a16="http://schemas.microsoft.com/office/drawing/2014/main" id="{7310E774-E311-6E5E-7F80-531644DA25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162" y="4438"/>
            <a:ext cx="521605" cy="518460"/>
          </a:xfrm>
          <a:prstGeom prst="rect">
            <a:avLst/>
          </a:prstGeom>
        </p:spPr>
      </p:pic>
      <p:pic>
        <p:nvPicPr>
          <p:cNvPr id="47" name="Picture 14" descr="Logo&#10;&#10;Description automatically generated">
            <a:extLst>
              <a:ext uri="{FF2B5EF4-FFF2-40B4-BE49-F238E27FC236}">
                <a16:creationId xmlns:a16="http://schemas.microsoft.com/office/drawing/2014/main" id="{970B08BC-62E6-FA9F-4997-090106AADD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74575" y="4438"/>
            <a:ext cx="503125" cy="518460"/>
          </a:xfrm>
          <a:prstGeom prst="rect">
            <a:avLst/>
          </a:prstGeom>
        </p:spPr>
      </p:pic>
      <p:sp>
        <p:nvSpPr>
          <p:cNvPr id="35" name="Freeform 4665" descr="Icon of graph. ">
            <a:extLst>
              <a:ext uri="{FF2B5EF4-FFF2-40B4-BE49-F238E27FC236}">
                <a16:creationId xmlns:a16="http://schemas.microsoft.com/office/drawing/2014/main" id="{557E39B2-E017-4E5C-B53E-DDE3B9D4C92C}"/>
              </a:ext>
            </a:extLst>
          </p:cNvPr>
          <p:cNvSpPr>
            <a:spLocks/>
          </p:cNvSpPr>
          <p:nvPr/>
        </p:nvSpPr>
        <p:spPr bwMode="auto">
          <a:xfrm>
            <a:off x="7826910" y="3496698"/>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rtl="1"/>
            <a:endParaRPr lang="en-US" sz="2400" b="1" dirty="0">
              <a:effectLst>
                <a:outerShdw blurRad="38100" dist="38100" dir="2700000" algn="tl">
                  <a:srgbClr val="000000">
                    <a:alpha val="43137"/>
                  </a:srgbClr>
                </a:outerShdw>
              </a:effectLst>
              <a:latin typeface="Sakkal Majalla" panose="02000000000000000000" pitchFamily="2" charset="-78"/>
              <a:cs typeface="Sakkal Majalla" panose="02000000000000000000" pitchFamily="2" charset="-78"/>
            </a:endParaRPr>
          </a:p>
        </p:txBody>
      </p:sp>
      <p:sp>
        <p:nvSpPr>
          <p:cNvPr id="2" name="Rectangle 1"/>
          <p:cNvSpPr/>
          <p:nvPr/>
        </p:nvSpPr>
        <p:spPr>
          <a:xfrm>
            <a:off x="10425706" y="1550890"/>
            <a:ext cx="285226" cy="646331"/>
          </a:xfrm>
          <a:prstGeom prst="rect">
            <a:avLst/>
          </a:prstGeom>
        </p:spPr>
        <p:txBody>
          <a:bodyPr wrap="square">
            <a:spAutoFit/>
          </a:bodyPr>
          <a:lstStyle/>
          <a:p>
            <a:pPr algn="ctr" rtl="1"/>
            <a:r>
              <a:rPr lang="ar-SA" sz="3600" b="1" dirty="0">
                <a:solidFill>
                  <a:schemeClr val="bg1"/>
                </a:solidFill>
                <a:effectLst>
                  <a:outerShdw blurRad="38100" dist="38100" dir="2700000" algn="tl">
                    <a:srgbClr val="000000">
                      <a:alpha val="43137"/>
                    </a:srgbClr>
                  </a:outerShdw>
                </a:effectLst>
                <a:latin typeface="Sakkal Majalla" panose="02000000000000000000" pitchFamily="2" charset="-78"/>
                <a:cs typeface="Sakkal Majalla" panose="02000000000000000000" pitchFamily="2" charset="-78"/>
              </a:rPr>
              <a:t>1</a:t>
            </a:r>
            <a:endParaRPr lang="en-US" sz="3600" b="1" dirty="0">
              <a:solidFill>
                <a:schemeClr val="bg1"/>
              </a:solidFill>
              <a:effectLst>
                <a:outerShdw blurRad="38100" dist="38100" dir="2700000" algn="tl">
                  <a:srgbClr val="000000">
                    <a:alpha val="43137"/>
                  </a:srgbClr>
                </a:outerShdw>
              </a:effectLst>
              <a:latin typeface="Sakkal Majalla" panose="02000000000000000000" pitchFamily="2" charset="-78"/>
              <a:cs typeface="Sakkal Majalla" panose="02000000000000000000" pitchFamily="2" charset="-78"/>
            </a:endParaRPr>
          </a:p>
        </p:txBody>
      </p:sp>
      <p:sp>
        <p:nvSpPr>
          <p:cNvPr id="56" name="Rectangle 55"/>
          <p:cNvSpPr/>
          <p:nvPr/>
        </p:nvSpPr>
        <p:spPr>
          <a:xfrm>
            <a:off x="953210" y="1637121"/>
            <a:ext cx="285226" cy="646331"/>
          </a:xfrm>
          <a:prstGeom prst="rect">
            <a:avLst/>
          </a:prstGeom>
        </p:spPr>
        <p:txBody>
          <a:bodyPr wrap="square">
            <a:spAutoFit/>
          </a:bodyPr>
          <a:lstStyle/>
          <a:p>
            <a:pPr algn="ctr" rtl="1"/>
            <a:r>
              <a:rPr lang="ar-SA" sz="3600" b="1" dirty="0">
                <a:solidFill>
                  <a:schemeClr val="bg1"/>
                </a:solidFill>
                <a:effectLst>
                  <a:outerShdw blurRad="38100" dist="38100" dir="2700000" algn="tl">
                    <a:srgbClr val="000000">
                      <a:alpha val="43137"/>
                    </a:srgbClr>
                  </a:outerShdw>
                </a:effectLst>
                <a:latin typeface="Sakkal Majalla" panose="02000000000000000000" pitchFamily="2" charset="-78"/>
                <a:cs typeface="Sakkal Majalla" panose="02000000000000000000" pitchFamily="2" charset="-78"/>
              </a:rPr>
              <a:t>2</a:t>
            </a:r>
            <a:endParaRPr lang="en-US" sz="3600" b="1" dirty="0">
              <a:solidFill>
                <a:schemeClr val="bg1"/>
              </a:solidFill>
              <a:effectLst>
                <a:outerShdw blurRad="38100" dist="38100" dir="2700000" algn="tl">
                  <a:srgbClr val="000000">
                    <a:alpha val="43137"/>
                  </a:srgbClr>
                </a:outerShdw>
              </a:effectLst>
              <a:latin typeface="Sakkal Majalla" panose="02000000000000000000" pitchFamily="2" charset="-78"/>
              <a:cs typeface="Sakkal Majalla" panose="02000000000000000000" pitchFamily="2" charset="-78"/>
            </a:endParaRPr>
          </a:p>
        </p:txBody>
      </p:sp>
      <p:sp>
        <p:nvSpPr>
          <p:cNvPr id="57" name="Rectangle 56"/>
          <p:cNvSpPr/>
          <p:nvPr/>
        </p:nvSpPr>
        <p:spPr>
          <a:xfrm>
            <a:off x="10772548" y="3451109"/>
            <a:ext cx="285226" cy="646331"/>
          </a:xfrm>
          <a:prstGeom prst="rect">
            <a:avLst/>
          </a:prstGeom>
        </p:spPr>
        <p:txBody>
          <a:bodyPr wrap="square">
            <a:spAutoFit/>
          </a:bodyPr>
          <a:lstStyle/>
          <a:p>
            <a:pPr algn="ctr" rtl="1"/>
            <a:r>
              <a:rPr lang="ar-SA" sz="3600" b="1" dirty="0">
                <a:solidFill>
                  <a:schemeClr val="bg1"/>
                </a:solidFill>
                <a:effectLst>
                  <a:outerShdw blurRad="38100" dist="38100" dir="2700000" algn="tl">
                    <a:srgbClr val="000000">
                      <a:alpha val="43137"/>
                    </a:srgbClr>
                  </a:outerShdw>
                </a:effectLst>
                <a:latin typeface="Sakkal Majalla" panose="02000000000000000000" pitchFamily="2" charset="-78"/>
                <a:cs typeface="Sakkal Majalla" panose="02000000000000000000" pitchFamily="2" charset="-78"/>
              </a:rPr>
              <a:t>3</a:t>
            </a:r>
            <a:endParaRPr lang="en-US" sz="3600" b="1" dirty="0">
              <a:solidFill>
                <a:schemeClr val="bg1"/>
              </a:solidFill>
              <a:effectLst>
                <a:outerShdw blurRad="38100" dist="38100" dir="2700000" algn="tl">
                  <a:srgbClr val="000000">
                    <a:alpha val="43137"/>
                  </a:srgbClr>
                </a:outerShdw>
              </a:effectLst>
              <a:latin typeface="Sakkal Majalla" panose="02000000000000000000" pitchFamily="2" charset="-78"/>
              <a:cs typeface="Sakkal Majalla" panose="02000000000000000000" pitchFamily="2" charset="-78"/>
            </a:endParaRPr>
          </a:p>
        </p:txBody>
      </p:sp>
      <p:sp>
        <p:nvSpPr>
          <p:cNvPr id="66" name="Rectangle 65"/>
          <p:cNvSpPr/>
          <p:nvPr/>
        </p:nvSpPr>
        <p:spPr>
          <a:xfrm>
            <a:off x="6845911" y="5681269"/>
            <a:ext cx="285226" cy="646331"/>
          </a:xfrm>
          <a:prstGeom prst="rect">
            <a:avLst/>
          </a:prstGeom>
        </p:spPr>
        <p:txBody>
          <a:bodyPr wrap="square">
            <a:spAutoFit/>
          </a:bodyPr>
          <a:lstStyle/>
          <a:p>
            <a:pPr algn="ctr" rtl="1"/>
            <a:r>
              <a:rPr lang="ar-SA" sz="3600" b="1" dirty="0">
                <a:solidFill>
                  <a:schemeClr val="bg1"/>
                </a:solidFill>
                <a:effectLst>
                  <a:outerShdw blurRad="38100" dist="38100" dir="2700000" algn="tl">
                    <a:srgbClr val="000000">
                      <a:alpha val="43137"/>
                    </a:srgbClr>
                  </a:outerShdw>
                </a:effectLst>
                <a:latin typeface="Sakkal Majalla" panose="02000000000000000000" pitchFamily="2" charset="-78"/>
                <a:cs typeface="Sakkal Majalla" panose="02000000000000000000" pitchFamily="2" charset="-78"/>
              </a:rPr>
              <a:t>5</a:t>
            </a:r>
            <a:endParaRPr lang="en-US" sz="3600" b="1" dirty="0">
              <a:solidFill>
                <a:schemeClr val="bg1"/>
              </a:solidFill>
              <a:effectLst>
                <a:outerShdw blurRad="38100" dist="38100" dir="2700000" algn="tl">
                  <a:srgbClr val="000000">
                    <a:alpha val="43137"/>
                  </a:srgbClr>
                </a:outerShdw>
              </a:effectLst>
              <a:latin typeface="Sakkal Majalla" panose="02000000000000000000" pitchFamily="2" charset="-78"/>
              <a:cs typeface="Sakkal Majalla" panose="02000000000000000000" pitchFamily="2" charset="-78"/>
            </a:endParaRPr>
          </a:p>
        </p:txBody>
      </p:sp>
      <p:sp>
        <p:nvSpPr>
          <p:cNvPr id="5" name="Rectangle 4"/>
          <p:cNvSpPr/>
          <p:nvPr/>
        </p:nvSpPr>
        <p:spPr>
          <a:xfrm>
            <a:off x="1148943" y="3579314"/>
            <a:ext cx="380232" cy="646331"/>
          </a:xfrm>
          <a:prstGeom prst="rect">
            <a:avLst/>
          </a:prstGeom>
        </p:spPr>
        <p:txBody>
          <a:bodyPr wrap="none">
            <a:spAutoFit/>
          </a:bodyPr>
          <a:lstStyle/>
          <a:p>
            <a:pPr algn="ctr" rtl="1"/>
            <a:r>
              <a:rPr lang="ar-SA" sz="3600" b="1" dirty="0">
                <a:solidFill>
                  <a:schemeClr val="bg1"/>
                </a:solidFill>
                <a:effectLst>
                  <a:outerShdw blurRad="38100" dist="38100" dir="2700000" algn="tl">
                    <a:srgbClr val="000000">
                      <a:alpha val="43137"/>
                    </a:srgbClr>
                  </a:outerShdw>
                </a:effectLst>
                <a:latin typeface="Sakkal Majalla" panose="02000000000000000000" pitchFamily="2" charset="-78"/>
                <a:cs typeface="Sakkal Majalla" panose="02000000000000000000" pitchFamily="2" charset="-78"/>
              </a:rPr>
              <a:t>4</a:t>
            </a:r>
            <a:endParaRPr lang="en-US" sz="3600" b="1" dirty="0">
              <a:solidFill>
                <a:schemeClr val="bg1"/>
              </a:solidFill>
              <a:effectLst>
                <a:outerShdw blurRad="38100" dist="38100" dir="2700000" algn="tl">
                  <a:srgbClr val="000000">
                    <a:alpha val="43137"/>
                  </a:srgbClr>
                </a:outerShdw>
              </a:effectLst>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8568270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912646" y="522897"/>
            <a:ext cx="3279354" cy="1"/>
          </a:xfrm>
          <a:prstGeom prst="line">
            <a:avLst/>
          </a:prstGeom>
          <a:ln>
            <a:solidFill>
              <a:srgbClr val="535832"/>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323612"/>
            <a:ext cx="11734800" cy="398571"/>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ar-SA" sz="2800" b="1" dirty="0">
                <a:solidFill>
                  <a:srgbClr val="535832"/>
                </a:solidFill>
                <a:latin typeface="Sakkal Majalla" panose="02000000000000000000" pitchFamily="2" charset="-78"/>
                <a:cs typeface="Sakkal Majalla" panose="02000000000000000000" pitchFamily="2" charset="-78"/>
              </a:rPr>
              <a:t>البوابة الذكية للمعرفة البحثية بوزارة الداخلية </a:t>
            </a: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flipV="1">
            <a:off x="0" y="522897"/>
            <a:ext cx="3260993" cy="1"/>
          </a:xfrm>
          <a:prstGeom prst="line">
            <a:avLst/>
          </a:prstGeom>
          <a:ln>
            <a:solidFill>
              <a:srgbClr val="535832"/>
            </a:solidFill>
            <a:tailEnd type="oval"/>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D1B1E083-D07C-4934-9782-F7CCA3539ACF}"/>
              </a:ext>
            </a:extLst>
          </p:cNvPr>
          <p:cNvSpPr/>
          <p:nvPr/>
        </p:nvSpPr>
        <p:spPr>
          <a:xfrm>
            <a:off x="1369764" y="1460106"/>
            <a:ext cx="9452472" cy="664797"/>
          </a:xfrm>
          <a:prstGeom prst="roundRect">
            <a:avLst/>
          </a:prstGeom>
          <a:solidFill>
            <a:srgbClr val="D2A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A" sz="3200" dirty="0">
                <a:latin typeface="Sakkal Majalla" panose="02000000000000000000" pitchFamily="2" charset="-78"/>
                <a:cs typeface="Sakkal Majalla" panose="02000000000000000000" pitchFamily="2" charset="-78"/>
              </a:rPr>
              <a:t>الأثر والنتائج</a:t>
            </a:r>
            <a:endParaRPr lang="en-US" sz="3200" b="1" dirty="0">
              <a:effectLst>
                <a:outerShdw blurRad="38100" dist="38100" dir="2700000" algn="tl">
                  <a:srgbClr val="000000">
                    <a:alpha val="43137"/>
                  </a:srgbClr>
                </a:outerShdw>
              </a:effectLst>
              <a:latin typeface="Sakkal Majalla" panose="02000000000000000000" pitchFamily="2" charset="-78"/>
              <a:cs typeface="Sakkal Majalla" panose="02000000000000000000" pitchFamily="2" charset="-78"/>
            </a:endParaRPr>
          </a:p>
        </p:txBody>
      </p:sp>
      <p:pic>
        <p:nvPicPr>
          <p:cNvPr id="16" name="صورة 67">
            <a:extLst>
              <a:ext uri="{FF2B5EF4-FFF2-40B4-BE49-F238E27FC236}">
                <a16:creationId xmlns:a16="http://schemas.microsoft.com/office/drawing/2014/main" id="{7310E774-E311-6E5E-7F80-531644DA25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162" y="4438"/>
            <a:ext cx="521605" cy="518460"/>
          </a:xfrm>
          <a:prstGeom prst="rect">
            <a:avLst/>
          </a:prstGeom>
        </p:spPr>
      </p:pic>
      <p:pic>
        <p:nvPicPr>
          <p:cNvPr id="17" name="Picture 14" descr="Logo&#10;&#10;Description automatically generated">
            <a:extLst>
              <a:ext uri="{FF2B5EF4-FFF2-40B4-BE49-F238E27FC236}">
                <a16:creationId xmlns:a16="http://schemas.microsoft.com/office/drawing/2014/main" id="{970B08BC-62E6-FA9F-4997-090106AADD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74575" y="4438"/>
            <a:ext cx="503125" cy="518460"/>
          </a:xfrm>
          <a:prstGeom prst="rect">
            <a:avLst/>
          </a:prstGeom>
        </p:spPr>
      </p:pic>
      <p:grpSp>
        <p:nvGrpSpPr>
          <p:cNvPr id="10" name="Group 9" descr="Icon of paper. ">
            <a:extLst>
              <a:ext uri="{FF2B5EF4-FFF2-40B4-BE49-F238E27FC236}">
                <a16:creationId xmlns:a16="http://schemas.microsoft.com/office/drawing/2014/main" id="{5A7B4376-F48C-4D8D-B85C-E30B7B3E6434}"/>
              </a:ext>
            </a:extLst>
          </p:cNvPr>
          <p:cNvGrpSpPr/>
          <p:nvPr/>
        </p:nvGrpSpPr>
        <p:grpSpPr>
          <a:xfrm>
            <a:off x="7393493" y="1649629"/>
            <a:ext cx="220663" cy="285750"/>
            <a:chOff x="4926013" y="796925"/>
            <a:chExt cx="220663" cy="285750"/>
          </a:xfrm>
          <a:solidFill>
            <a:schemeClr val="bg1"/>
          </a:solidFill>
        </p:grpSpPr>
        <p:sp>
          <p:nvSpPr>
            <p:cNvPr id="12" name="Rectangle 946">
              <a:extLst>
                <a:ext uri="{FF2B5EF4-FFF2-40B4-BE49-F238E27FC236}">
                  <a16:creationId xmlns:a16="http://schemas.microsoft.com/office/drawing/2014/main" id="{E782BD69-3279-4D29-AD06-A103E2126053}"/>
                </a:ext>
              </a:extLst>
            </p:cNvPr>
            <p:cNvSpPr>
              <a:spLocks noChangeArrowheads="1"/>
            </p:cNvSpPr>
            <p:nvPr/>
          </p:nvSpPr>
          <p:spPr bwMode="auto">
            <a:xfrm>
              <a:off x="5026025" y="996950"/>
              <a:ext cx="30163"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Sakkal Majalla" panose="02000000000000000000" pitchFamily="2" charset="-78"/>
                <a:cs typeface="Sakkal Majalla" panose="02000000000000000000" pitchFamily="2" charset="-78"/>
              </a:endParaRPr>
            </a:p>
          </p:txBody>
        </p:sp>
        <p:sp>
          <p:nvSpPr>
            <p:cNvPr id="13" name="Rectangle 947">
              <a:extLst>
                <a:ext uri="{FF2B5EF4-FFF2-40B4-BE49-F238E27FC236}">
                  <a16:creationId xmlns:a16="http://schemas.microsoft.com/office/drawing/2014/main" id="{F640AD22-6F68-4745-898A-0D4AADEA202D}"/>
                </a:ext>
              </a:extLst>
            </p:cNvPr>
            <p:cNvSpPr>
              <a:spLocks noChangeArrowheads="1"/>
            </p:cNvSpPr>
            <p:nvPr/>
          </p:nvSpPr>
          <p:spPr bwMode="auto">
            <a:xfrm>
              <a:off x="5064125" y="930275"/>
              <a:ext cx="285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Sakkal Majalla" panose="02000000000000000000" pitchFamily="2" charset="-78"/>
                <a:cs typeface="Sakkal Majalla" panose="02000000000000000000" pitchFamily="2" charset="-78"/>
              </a:endParaRPr>
            </a:p>
          </p:txBody>
        </p:sp>
        <p:sp>
          <p:nvSpPr>
            <p:cNvPr id="15" name="Rectangle 948">
              <a:extLst>
                <a:ext uri="{FF2B5EF4-FFF2-40B4-BE49-F238E27FC236}">
                  <a16:creationId xmlns:a16="http://schemas.microsoft.com/office/drawing/2014/main" id="{78786D45-C595-4A69-9D2B-EB0280EF29EA}"/>
                </a:ext>
              </a:extLst>
            </p:cNvPr>
            <p:cNvSpPr>
              <a:spLocks noChangeArrowheads="1"/>
            </p:cNvSpPr>
            <p:nvPr/>
          </p:nvSpPr>
          <p:spPr bwMode="auto">
            <a:xfrm>
              <a:off x="4987925" y="977900"/>
              <a:ext cx="28575"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Sakkal Majalla" panose="02000000000000000000" pitchFamily="2" charset="-78"/>
                <a:cs typeface="Sakkal Majalla" panose="02000000000000000000" pitchFamily="2" charset="-78"/>
              </a:endParaRPr>
            </a:p>
          </p:txBody>
        </p:sp>
        <p:sp>
          <p:nvSpPr>
            <p:cNvPr id="18" name="Freeform 949">
              <a:extLst>
                <a:ext uri="{FF2B5EF4-FFF2-40B4-BE49-F238E27FC236}">
                  <a16:creationId xmlns:a16="http://schemas.microsoft.com/office/drawing/2014/main" id="{CF9052AD-F144-4CD7-B6F9-E2E57C7EB797}"/>
                </a:ext>
              </a:extLst>
            </p:cNvPr>
            <p:cNvSpPr>
              <a:spLocks noEditPoints="1"/>
            </p:cNvSpPr>
            <p:nvPr/>
          </p:nvSpPr>
          <p:spPr bwMode="auto">
            <a:xfrm>
              <a:off x="4926013" y="796925"/>
              <a:ext cx="220663" cy="285750"/>
            </a:xfrm>
            <a:custGeom>
              <a:avLst/>
              <a:gdLst>
                <a:gd name="T0" fmla="*/ 349 w 553"/>
                <a:gd name="T1" fmla="*/ 11 h 722"/>
                <a:gd name="T2" fmla="*/ 349 w 553"/>
                <a:gd name="T3" fmla="*/ 204 h 722"/>
                <a:gd name="T4" fmla="*/ 445 w 553"/>
                <a:gd name="T5" fmla="*/ 590 h 722"/>
                <a:gd name="T6" fmla="*/ 445 w 553"/>
                <a:gd name="T7" fmla="*/ 590 h 722"/>
                <a:gd name="T8" fmla="*/ 444 w 553"/>
                <a:gd name="T9" fmla="*/ 595 h 722"/>
                <a:gd name="T10" fmla="*/ 438 w 553"/>
                <a:gd name="T11" fmla="*/ 601 h 722"/>
                <a:gd name="T12" fmla="*/ 145 w 553"/>
                <a:gd name="T13" fmla="*/ 602 h 722"/>
                <a:gd name="T14" fmla="*/ 135 w 553"/>
                <a:gd name="T15" fmla="*/ 599 h 722"/>
                <a:gd name="T16" fmla="*/ 132 w 553"/>
                <a:gd name="T17" fmla="*/ 590 h 722"/>
                <a:gd name="T18" fmla="*/ 133 w 553"/>
                <a:gd name="T19" fmla="*/ 236 h 722"/>
                <a:gd name="T20" fmla="*/ 139 w 553"/>
                <a:gd name="T21" fmla="*/ 230 h 722"/>
                <a:gd name="T22" fmla="*/ 149 w 553"/>
                <a:gd name="T23" fmla="*/ 230 h 722"/>
                <a:gd name="T24" fmla="*/ 155 w 553"/>
                <a:gd name="T25" fmla="*/ 236 h 722"/>
                <a:gd name="T26" fmla="*/ 156 w 553"/>
                <a:gd name="T27" fmla="*/ 434 h 722"/>
                <a:gd name="T28" fmla="*/ 238 w 553"/>
                <a:gd name="T29" fmla="*/ 434 h 722"/>
                <a:gd name="T30" fmla="*/ 239 w 553"/>
                <a:gd name="T31" fmla="*/ 434 h 722"/>
                <a:gd name="T32" fmla="*/ 246 w 553"/>
                <a:gd name="T33" fmla="*/ 435 h 722"/>
                <a:gd name="T34" fmla="*/ 252 w 553"/>
                <a:gd name="T35" fmla="*/ 441 h 722"/>
                <a:gd name="T36" fmla="*/ 253 w 553"/>
                <a:gd name="T37" fmla="*/ 481 h 722"/>
                <a:gd name="T38" fmla="*/ 325 w 553"/>
                <a:gd name="T39" fmla="*/ 324 h 722"/>
                <a:gd name="T40" fmla="*/ 328 w 553"/>
                <a:gd name="T41" fmla="*/ 316 h 722"/>
                <a:gd name="T42" fmla="*/ 337 w 553"/>
                <a:gd name="T43" fmla="*/ 313 h 722"/>
                <a:gd name="T44" fmla="*/ 438 w 553"/>
                <a:gd name="T45" fmla="*/ 314 h 722"/>
                <a:gd name="T46" fmla="*/ 444 w 553"/>
                <a:gd name="T47" fmla="*/ 320 h 722"/>
                <a:gd name="T48" fmla="*/ 445 w 553"/>
                <a:gd name="T49" fmla="*/ 590 h 722"/>
                <a:gd name="T50" fmla="*/ 358 w 553"/>
                <a:gd name="T51" fmla="*/ 3 h 722"/>
                <a:gd name="T52" fmla="*/ 349 w 553"/>
                <a:gd name="T53" fmla="*/ 0 h 722"/>
                <a:gd name="T54" fmla="*/ 7 w 553"/>
                <a:gd name="T55" fmla="*/ 1 h 722"/>
                <a:gd name="T56" fmla="*/ 1 w 553"/>
                <a:gd name="T57" fmla="*/ 7 h 722"/>
                <a:gd name="T58" fmla="*/ 0 w 553"/>
                <a:gd name="T59" fmla="*/ 710 h 722"/>
                <a:gd name="T60" fmla="*/ 3 w 553"/>
                <a:gd name="T61" fmla="*/ 719 h 722"/>
                <a:gd name="T62" fmla="*/ 12 w 553"/>
                <a:gd name="T63" fmla="*/ 722 h 722"/>
                <a:gd name="T64" fmla="*/ 546 w 553"/>
                <a:gd name="T65" fmla="*/ 721 h 722"/>
                <a:gd name="T66" fmla="*/ 552 w 553"/>
                <a:gd name="T67" fmla="*/ 715 h 722"/>
                <a:gd name="T68" fmla="*/ 553 w 553"/>
                <a:gd name="T69" fmla="*/ 204 h 722"/>
                <a:gd name="T70" fmla="*/ 550 w 553"/>
                <a:gd name="T71" fmla="*/ 196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3" h="722">
                  <a:moveTo>
                    <a:pt x="349" y="204"/>
                  </a:moveTo>
                  <a:lnTo>
                    <a:pt x="349" y="11"/>
                  </a:lnTo>
                  <a:lnTo>
                    <a:pt x="541" y="204"/>
                  </a:lnTo>
                  <a:lnTo>
                    <a:pt x="349" y="204"/>
                  </a:lnTo>
                  <a:close/>
                  <a:moveTo>
                    <a:pt x="445" y="590"/>
                  </a:moveTo>
                  <a:lnTo>
                    <a:pt x="445" y="590"/>
                  </a:lnTo>
                  <a:lnTo>
                    <a:pt x="445" y="590"/>
                  </a:lnTo>
                  <a:lnTo>
                    <a:pt x="445" y="590"/>
                  </a:lnTo>
                  <a:lnTo>
                    <a:pt x="445" y="590"/>
                  </a:lnTo>
                  <a:lnTo>
                    <a:pt x="444" y="595"/>
                  </a:lnTo>
                  <a:lnTo>
                    <a:pt x="441" y="599"/>
                  </a:lnTo>
                  <a:lnTo>
                    <a:pt x="438" y="601"/>
                  </a:lnTo>
                  <a:lnTo>
                    <a:pt x="433" y="602"/>
                  </a:lnTo>
                  <a:lnTo>
                    <a:pt x="145" y="602"/>
                  </a:lnTo>
                  <a:lnTo>
                    <a:pt x="139" y="601"/>
                  </a:lnTo>
                  <a:lnTo>
                    <a:pt x="135" y="599"/>
                  </a:lnTo>
                  <a:lnTo>
                    <a:pt x="133" y="595"/>
                  </a:lnTo>
                  <a:lnTo>
                    <a:pt x="132" y="590"/>
                  </a:lnTo>
                  <a:lnTo>
                    <a:pt x="132" y="241"/>
                  </a:lnTo>
                  <a:lnTo>
                    <a:pt x="133" y="236"/>
                  </a:lnTo>
                  <a:lnTo>
                    <a:pt x="135" y="232"/>
                  </a:lnTo>
                  <a:lnTo>
                    <a:pt x="139" y="230"/>
                  </a:lnTo>
                  <a:lnTo>
                    <a:pt x="145" y="229"/>
                  </a:lnTo>
                  <a:lnTo>
                    <a:pt x="149" y="230"/>
                  </a:lnTo>
                  <a:lnTo>
                    <a:pt x="153" y="232"/>
                  </a:lnTo>
                  <a:lnTo>
                    <a:pt x="155" y="236"/>
                  </a:lnTo>
                  <a:lnTo>
                    <a:pt x="156" y="241"/>
                  </a:lnTo>
                  <a:lnTo>
                    <a:pt x="156" y="434"/>
                  </a:lnTo>
                  <a:lnTo>
                    <a:pt x="238" y="434"/>
                  </a:lnTo>
                  <a:lnTo>
                    <a:pt x="238" y="434"/>
                  </a:lnTo>
                  <a:lnTo>
                    <a:pt x="239" y="435"/>
                  </a:lnTo>
                  <a:lnTo>
                    <a:pt x="239" y="434"/>
                  </a:lnTo>
                  <a:lnTo>
                    <a:pt x="240" y="434"/>
                  </a:lnTo>
                  <a:lnTo>
                    <a:pt x="246" y="435"/>
                  </a:lnTo>
                  <a:lnTo>
                    <a:pt x="249" y="437"/>
                  </a:lnTo>
                  <a:lnTo>
                    <a:pt x="252" y="441"/>
                  </a:lnTo>
                  <a:lnTo>
                    <a:pt x="253" y="446"/>
                  </a:lnTo>
                  <a:lnTo>
                    <a:pt x="253" y="481"/>
                  </a:lnTo>
                  <a:lnTo>
                    <a:pt x="325" y="481"/>
                  </a:lnTo>
                  <a:lnTo>
                    <a:pt x="325" y="324"/>
                  </a:lnTo>
                  <a:lnTo>
                    <a:pt x="326" y="320"/>
                  </a:lnTo>
                  <a:lnTo>
                    <a:pt x="328" y="316"/>
                  </a:lnTo>
                  <a:lnTo>
                    <a:pt x="332" y="314"/>
                  </a:lnTo>
                  <a:lnTo>
                    <a:pt x="337" y="313"/>
                  </a:lnTo>
                  <a:lnTo>
                    <a:pt x="433" y="313"/>
                  </a:lnTo>
                  <a:lnTo>
                    <a:pt x="438" y="314"/>
                  </a:lnTo>
                  <a:lnTo>
                    <a:pt x="441" y="316"/>
                  </a:lnTo>
                  <a:lnTo>
                    <a:pt x="444" y="320"/>
                  </a:lnTo>
                  <a:lnTo>
                    <a:pt x="445" y="324"/>
                  </a:lnTo>
                  <a:lnTo>
                    <a:pt x="445" y="590"/>
                  </a:lnTo>
                  <a:close/>
                  <a:moveTo>
                    <a:pt x="550" y="196"/>
                  </a:moveTo>
                  <a:lnTo>
                    <a:pt x="358" y="3"/>
                  </a:lnTo>
                  <a:lnTo>
                    <a:pt x="354" y="0"/>
                  </a:lnTo>
                  <a:lnTo>
                    <a:pt x="349" y="0"/>
                  </a:lnTo>
                  <a:lnTo>
                    <a:pt x="12" y="0"/>
                  </a:lnTo>
                  <a:lnTo>
                    <a:pt x="7" y="1"/>
                  </a:lnTo>
                  <a:lnTo>
                    <a:pt x="3" y="3"/>
                  </a:lnTo>
                  <a:lnTo>
                    <a:pt x="1" y="7"/>
                  </a:lnTo>
                  <a:lnTo>
                    <a:pt x="0" y="11"/>
                  </a:lnTo>
                  <a:lnTo>
                    <a:pt x="0" y="710"/>
                  </a:lnTo>
                  <a:lnTo>
                    <a:pt x="1" y="715"/>
                  </a:lnTo>
                  <a:lnTo>
                    <a:pt x="3" y="719"/>
                  </a:lnTo>
                  <a:lnTo>
                    <a:pt x="7" y="721"/>
                  </a:lnTo>
                  <a:lnTo>
                    <a:pt x="12" y="722"/>
                  </a:lnTo>
                  <a:lnTo>
                    <a:pt x="541" y="722"/>
                  </a:lnTo>
                  <a:lnTo>
                    <a:pt x="546" y="721"/>
                  </a:lnTo>
                  <a:lnTo>
                    <a:pt x="550" y="719"/>
                  </a:lnTo>
                  <a:lnTo>
                    <a:pt x="552" y="715"/>
                  </a:lnTo>
                  <a:lnTo>
                    <a:pt x="553" y="710"/>
                  </a:lnTo>
                  <a:lnTo>
                    <a:pt x="553" y="204"/>
                  </a:lnTo>
                  <a:lnTo>
                    <a:pt x="552" y="200"/>
                  </a:lnTo>
                  <a:lnTo>
                    <a:pt x="55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latin typeface="Sakkal Majalla" panose="02000000000000000000" pitchFamily="2" charset="-78"/>
                <a:cs typeface="Sakkal Majalla" panose="02000000000000000000" pitchFamily="2" charset="-78"/>
              </a:endParaRPr>
            </a:p>
          </p:txBody>
        </p:sp>
      </p:grpSp>
      <p:sp>
        <p:nvSpPr>
          <p:cNvPr id="48" name="Circle: Hollow 47">
            <a:extLst>
              <a:ext uri="{FF2B5EF4-FFF2-40B4-BE49-F238E27FC236}">
                <a16:creationId xmlns:a16="http://schemas.microsoft.com/office/drawing/2014/main" id="{5F4E2A40-336B-ECFA-B6F6-B9B98FA28620}"/>
              </a:ext>
              <a:ext uri="{C183D7F6-B498-43B3-948B-1728B52AA6E4}">
                <adec:decorative xmlns:adec="http://schemas.microsoft.com/office/drawing/2017/decorative" xmlns="" val="1"/>
              </a:ext>
            </a:extLst>
          </p:cNvPr>
          <p:cNvSpPr/>
          <p:nvPr/>
        </p:nvSpPr>
        <p:spPr>
          <a:xfrm>
            <a:off x="9032478" y="2407214"/>
            <a:ext cx="2542097" cy="2501958"/>
          </a:xfrm>
          <a:prstGeom prst="donut">
            <a:avLst>
              <a:gd name="adj" fmla="val 12255"/>
            </a:avLst>
          </a:prstGeom>
          <a:solidFill>
            <a:srgbClr val="919A5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SA" b="1" dirty="0">
                <a:solidFill>
                  <a:schemeClr val="tx1">
                    <a:lumMod val="75000"/>
                    <a:lumOff val="25000"/>
                  </a:schemeClr>
                </a:solidFill>
                <a:latin typeface="Sakkal Majalla" panose="02000000000000000000" pitchFamily="2" charset="-78"/>
                <a:cs typeface="Sakkal Majalla" panose="02000000000000000000" pitchFamily="2" charset="-78"/>
              </a:rPr>
              <a:t>تحسين جودة البيانات ودقة التحليل الإحصائي</a:t>
            </a:r>
            <a:endParaRPr lang="en-US" b="1" dirty="0">
              <a:solidFill>
                <a:schemeClr val="tx1">
                  <a:lumMod val="75000"/>
                  <a:lumOff val="25000"/>
                </a:schemeClr>
              </a:solidFill>
            </a:endParaRPr>
          </a:p>
        </p:txBody>
      </p:sp>
      <p:sp>
        <p:nvSpPr>
          <p:cNvPr id="51" name="Circle: Hollow 50">
            <a:extLst>
              <a:ext uri="{FF2B5EF4-FFF2-40B4-BE49-F238E27FC236}">
                <a16:creationId xmlns:a16="http://schemas.microsoft.com/office/drawing/2014/main" id="{939CB29F-A03F-13C4-DBF4-2126083AF82C}"/>
              </a:ext>
              <a:ext uri="{C183D7F6-B498-43B3-948B-1728B52AA6E4}">
                <adec:decorative xmlns:adec="http://schemas.microsoft.com/office/drawing/2017/decorative" xmlns="" val="1"/>
              </a:ext>
            </a:extLst>
          </p:cNvPr>
          <p:cNvSpPr/>
          <p:nvPr/>
        </p:nvSpPr>
        <p:spPr>
          <a:xfrm>
            <a:off x="6251227" y="2528728"/>
            <a:ext cx="2542097" cy="2446873"/>
          </a:xfrm>
          <a:prstGeom prst="donut">
            <a:avLst>
              <a:gd name="adj" fmla="val 12255"/>
            </a:avLst>
          </a:prstGeom>
          <a:solidFill>
            <a:srgbClr val="D2AD5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84" name="TextBox 83">
            <a:extLst>
              <a:ext uri="{FF2B5EF4-FFF2-40B4-BE49-F238E27FC236}">
                <a16:creationId xmlns:a16="http://schemas.microsoft.com/office/drawing/2014/main" id="{71342D3E-600E-662E-9CFA-112C3F405AC1}"/>
              </a:ext>
            </a:extLst>
          </p:cNvPr>
          <p:cNvSpPr txBox="1"/>
          <p:nvPr/>
        </p:nvSpPr>
        <p:spPr>
          <a:xfrm>
            <a:off x="6578910" y="3428998"/>
            <a:ext cx="1752989" cy="646331"/>
          </a:xfrm>
          <a:prstGeom prst="rect">
            <a:avLst/>
          </a:prstGeom>
          <a:noFill/>
        </p:spPr>
        <p:txBody>
          <a:bodyPr wrap="square">
            <a:spAutoFit/>
          </a:bodyPr>
          <a:lstStyle/>
          <a:p>
            <a:pPr algn="r" rtl="1">
              <a:spcBef>
                <a:spcPts val="600"/>
              </a:spcBef>
              <a:buClr>
                <a:schemeClr val="tx2"/>
              </a:buClr>
            </a:pPr>
            <a:r>
              <a:rPr lang="ar-SA" b="1" dirty="0">
                <a:solidFill>
                  <a:schemeClr val="tx1">
                    <a:lumMod val="75000"/>
                    <a:lumOff val="25000"/>
                  </a:schemeClr>
                </a:solidFill>
                <a:latin typeface="Sakkal Majalla" panose="02000000000000000000" pitchFamily="2" charset="-78"/>
                <a:cs typeface="Sakkal Majalla" panose="02000000000000000000" pitchFamily="2" charset="-78"/>
              </a:rPr>
              <a:t>توحيد بيانات الأبحاث في منصة رقمية موحدة</a:t>
            </a:r>
            <a:endParaRPr lang="ar-SA" sz="1800" b="1" dirty="0">
              <a:solidFill>
                <a:schemeClr val="tx1">
                  <a:lumMod val="75000"/>
                  <a:lumOff val="25000"/>
                </a:schemeClr>
              </a:solidFill>
              <a:latin typeface="Sakkal Majalla" panose="02000000000000000000" pitchFamily="2" charset="-78"/>
              <a:cs typeface="Sakkal Majalla" panose="02000000000000000000" pitchFamily="2" charset="-78"/>
            </a:endParaRPr>
          </a:p>
        </p:txBody>
      </p:sp>
      <p:sp>
        <p:nvSpPr>
          <p:cNvPr id="85" name="Circle: Hollow 84">
            <a:extLst>
              <a:ext uri="{FF2B5EF4-FFF2-40B4-BE49-F238E27FC236}">
                <a16:creationId xmlns:a16="http://schemas.microsoft.com/office/drawing/2014/main" id="{79604F69-4371-1925-0E8E-A3C998A6CC3C}"/>
              </a:ext>
              <a:ext uri="{C183D7F6-B498-43B3-948B-1728B52AA6E4}">
                <adec:decorative xmlns:adec="http://schemas.microsoft.com/office/drawing/2017/decorative" xmlns="" val="1"/>
              </a:ext>
            </a:extLst>
          </p:cNvPr>
          <p:cNvSpPr/>
          <p:nvPr/>
        </p:nvSpPr>
        <p:spPr>
          <a:xfrm>
            <a:off x="3398678" y="2443480"/>
            <a:ext cx="2542097" cy="2501958"/>
          </a:xfrm>
          <a:prstGeom prst="donut">
            <a:avLst>
              <a:gd name="adj" fmla="val 12255"/>
            </a:avLst>
          </a:prstGeom>
          <a:solidFill>
            <a:srgbClr val="919A5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SA" b="1" dirty="0">
                <a:solidFill>
                  <a:schemeClr val="tx1">
                    <a:lumMod val="75000"/>
                    <a:lumOff val="25000"/>
                  </a:schemeClr>
                </a:solidFill>
                <a:latin typeface="Sakkal Majalla" panose="02000000000000000000" pitchFamily="2" charset="-78"/>
                <a:cs typeface="Sakkal Majalla" panose="02000000000000000000" pitchFamily="2" charset="-78"/>
              </a:rPr>
              <a:t>تسهيل الوصول والاستعلام عن الأبحاث</a:t>
            </a:r>
            <a:endParaRPr lang="en-US" b="1" dirty="0">
              <a:solidFill>
                <a:schemeClr val="tx1">
                  <a:lumMod val="75000"/>
                  <a:lumOff val="25000"/>
                </a:schemeClr>
              </a:solidFill>
            </a:endParaRPr>
          </a:p>
        </p:txBody>
      </p:sp>
      <p:sp>
        <p:nvSpPr>
          <p:cNvPr id="86" name="Circle: Hollow 85">
            <a:extLst>
              <a:ext uri="{FF2B5EF4-FFF2-40B4-BE49-F238E27FC236}">
                <a16:creationId xmlns:a16="http://schemas.microsoft.com/office/drawing/2014/main" id="{62FE1E68-146E-647E-1BFF-15661B6D3274}"/>
              </a:ext>
              <a:ext uri="{C183D7F6-B498-43B3-948B-1728B52AA6E4}">
                <adec:decorative xmlns:adec="http://schemas.microsoft.com/office/drawing/2017/decorative" xmlns="" val="1"/>
              </a:ext>
            </a:extLst>
          </p:cNvPr>
          <p:cNvSpPr/>
          <p:nvPr/>
        </p:nvSpPr>
        <p:spPr>
          <a:xfrm>
            <a:off x="521000" y="2456003"/>
            <a:ext cx="2542097" cy="2446873"/>
          </a:xfrm>
          <a:prstGeom prst="donut">
            <a:avLst>
              <a:gd name="adj" fmla="val 12255"/>
            </a:avLst>
          </a:prstGeom>
          <a:solidFill>
            <a:srgbClr val="D2AD5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88" name="TextBox 87">
            <a:extLst>
              <a:ext uri="{FF2B5EF4-FFF2-40B4-BE49-F238E27FC236}">
                <a16:creationId xmlns:a16="http://schemas.microsoft.com/office/drawing/2014/main" id="{902CBDAE-79DE-6ED9-B829-276668BAEC97}"/>
              </a:ext>
            </a:extLst>
          </p:cNvPr>
          <p:cNvSpPr txBox="1"/>
          <p:nvPr/>
        </p:nvSpPr>
        <p:spPr>
          <a:xfrm>
            <a:off x="-973321" y="3257280"/>
            <a:ext cx="5530738" cy="1077218"/>
          </a:xfrm>
          <a:prstGeom prst="rect">
            <a:avLst/>
          </a:prstGeom>
          <a:noFill/>
        </p:spPr>
        <p:txBody>
          <a:bodyPr wrap="square">
            <a:spAutoFit/>
          </a:bodyPr>
          <a:lstStyle/>
          <a:p>
            <a:pPr algn="ctr" rtl="1">
              <a:spcBef>
                <a:spcPts val="600"/>
              </a:spcBef>
              <a:buClr>
                <a:schemeClr val="tx2"/>
              </a:buClr>
            </a:pPr>
            <a:r>
              <a:rPr lang="ar-SA" b="1" dirty="0">
                <a:solidFill>
                  <a:schemeClr val="tx1">
                    <a:lumMod val="75000"/>
                    <a:lumOff val="25000"/>
                  </a:schemeClr>
                </a:solidFill>
                <a:latin typeface="Sakkal Majalla" panose="02000000000000000000" pitchFamily="2" charset="-78"/>
                <a:cs typeface="Sakkal Majalla" panose="02000000000000000000" pitchFamily="2" charset="-78"/>
              </a:rPr>
              <a:t>تعزيز ثقافة البحث العلمي</a:t>
            </a:r>
          </a:p>
          <a:p>
            <a:pPr algn="ctr" rtl="1">
              <a:spcBef>
                <a:spcPts val="600"/>
              </a:spcBef>
              <a:buClr>
                <a:schemeClr val="tx2"/>
              </a:buClr>
            </a:pPr>
            <a:r>
              <a:rPr lang="ar-SA" b="1" dirty="0">
                <a:solidFill>
                  <a:schemeClr val="tx1">
                    <a:lumMod val="75000"/>
                    <a:lumOff val="25000"/>
                  </a:schemeClr>
                </a:solidFill>
                <a:latin typeface="Sakkal Majalla" panose="02000000000000000000" pitchFamily="2" charset="-78"/>
                <a:cs typeface="Sakkal Majalla" panose="02000000000000000000" pitchFamily="2" charset="-78"/>
              </a:rPr>
              <a:t> داخل قطاعات </a:t>
            </a:r>
          </a:p>
          <a:p>
            <a:pPr algn="ctr" rtl="1">
              <a:spcBef>
                <a:spcPts val="600"/>
              </a:spcBef>
              <a:buClr>
                <a:schemeClr val="tx2"/>
              </a:buClr>
            </a:pPr>
            <a:r>
              <a:rPr lang="ar-SA" b="1" dirty="0">
                <a:solidFill>
                  <a:schemeClr val="tx1">
                    <a:lumMod val="75000"/>
                    <a:lumOff val="25000"/>
                  </a:schemeClr>
                </a:solidFill>
                <a:latin typeface="Sakkal Majalla" panose="02000000000000000000" pitchFamily="2" charset="-78"/>
                <a:cs typeface="Sakkal Majalla" panose="02000000000000000000" pitchFamily="2" charset="-78"/>
              </a:rPr>
              <a:t>وزارة الداخلية</a:t>
            </a:r>
            <a:r>
              <a:rPr lang="ar-SA" dirty="0">
                <a:solidFill>
                  <a:schemeClr val="tx1">
                    <a:lumMod val="75000"/>
                    <a:lumOff val="25000"/>
                  </a:schemeClr>
                </a:solidFill>
                <a:latin typeface="Sakkal Majalla" panose="02000000000000000000" pitchFamily="2" charset="-78"/>
                <a:cs typeface="Sakkal Majalla" panose="02000000000000000000" pitchFamily="2" charset="-78"/>
              </a:rPr>
              <a:t>.</a:t>
            </a:r>
          </a:p>
        </p:txBody>
      </p:sp>
    </p:spTree>
    <p:extLst>
      <p:ext uri="{BB962C8B-B14F-4D97-AF65-F5344CB8AC3E}">
        <p14:creationId xmlns:p14="http://schemas.microsoft.com/office/powerpoint/2010/main" val="34426237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10654484" y="522898"/>
            <a:ext cx="1537516" cy="0"/>
          </a:xfrm>
          <a:prstGeom prst="line">
            <a:avLst/>
          </a:prstGeom>
          <a:ln>
            <a:solidFill>
              <a:srgbClr val="535832"/>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323612"/>
            <a:ext cx="11734800" cy="78636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ar-SA" sz="2800" b="1" dirty="0">
                <a:solidFill>
                  <a:srgbClr val="535832"/>
                </a:solidFill>
                <a:latin typeface="Sakkal Majalla" panose="02000000000000000000" pitchFamily="2" charset="-78"/>
                <a:cs typeface="Sakkal Majalla" panose="02000000000000000000" pitchFamily="2" charset="-78"/>
              </a:rPr>
              <a:t>نموذج أولي تصوري لمنصة البوابة الذكية للمعرفة البحثية بوزارة الداخلية </a:t>
            </a:r>
          </a:p>
          <a:p>
            <a:pPr algn="ctr"/>
            <a:endParaRPr lang="en-US" sz="2800" dirty="0">
              <a:solidFill>
                <a:srgbClr val="535832"/>
              </a:solidFill>
              <a:latin typeface="Sakkal Majalla" panose="02000000000000000000" pitchFamily="2" charset="-78"/>
              <a:cs typeface="Sakkal Majalla" panose="02000000000000000000" pitchFamily="2" charset="-78"/>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522898"/>
            <a:ext cx="1537515" cy="0"/>
          </a:xfrm>
          <a:prstGeom prst="line">
            <a:avLst/>
          </a:prstGeom>
          <a:ln>
            <a:solidFill>
              <a:srgbClr val="535832"/>
            </a:solidFill>
            <a:tailEnd type="oval"/>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D1B1E083-D07C-4934-9782-F7CCA3539ACF}"/>
              </a:ext>
            </a:extLst>
          </p:cNvPr>
          <p:cNvSpPr/>
          <p:nvPr/>
        </p:nvSpPr>
        <p:spPr>
          <a:xfrm>
            <a:off x="2993026" y="842544"/>
            <a:ext cx="6479177" cy="506952"/>
          </a:xfrm>
          <a:prstGeom prst="roundRect">
            <a:avLst/>
          </a:prstGeom>
          <a:solidFill>
            <a:srgbClr val="D2A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ar-SA" sz="2000" b="1" dirty="0">
                <a:latin typeface="Sakkal Majalla" panose="02000000000000000000" pitchFamily="2" charset="-78"/>
                <a:cs typeface="Sakkal Majalla" panose="02000000000000000000" pitchFamily="2" charset="-78"/>
              </a:rPr>
              <a:t>نموذج تسجيل الدخول الى النموذج</a:t>
            </a:r>
          </a:p>
        </p:txBody>
      </p:sp>
      <p:pic>
        <p:nvPicPr>
          <p:cNvPr id="16" name="صورة 67">
            <a:extLst>
              <a:ext uri="{FF2B5EF4-FFF2-40B4-BE49-F238E27FC236}">
                <a16:creationId xmlns:a16="http://schemas.microsoft.com/office/drawing/2014/main" id="{7310E774-E311-6E5E-7F80-531644DA25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162" y="4438"/>
            <a:ext cx="521605" cy="518460"/>
          </a:xfrm>
          <a:prstGeom prst="rect">
            <a:avLst/>
          </a:prstGeom>
        </p:spPr>
      </p:pic>
      <p:pic>
        <p:nvPicPr>
          <p:cNvPr id="17" name="Picture 14" descr="Logo&#10;&#10;Description automatically generated">
            <a:extLst>
              <a:ext uri="{FF2B5EF4-FFF2-40B4-BE49-F238E27FC236}">
                <a16:creationId xmlns:a16="http://schemas.microsoft.com/office/drawing/2014/main" id="{970B08BC-62E6-FA9F-4997-090106AADD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74575" y="4438"/>
            <a:ext cx="503125" cy="518460"/>
          </a:xfrm>
          <a:prstGeom prst="rect">
            <a:avLst/>
          </a:prstGeom>
        </p:spPr>
      </p:pic>
      <p:pic>
        <p:nvPicPr>
          <p:cNvPr id="2" name="صورة 1"/>
          <p:cNvPicPr>
            <a:picLocks noChangeAspect="1"/>
          </p:cNvPicPr>
          <p:nvPr/>
        </p:nvPicPr>
        <p:blipFill>
          <a:blip r:embed="rId5"/>
          <a:stretch>
            <a:fillRect/>
          </a:stretch>
        </p:blipFill>
        <p:spPr>
          <a:xfrm>
            <a:off x="3558527" y="1429155"/>
            <a:ext cx="5348173" cy="50649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624402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10654484" y="522898"/>
            <a:ext cx="1537516" cy="0"/>
          </a:xfrm>
          <a:prstGeom prst="line">
            <a:avLst/>
          </a:prstGeom>
          <a:ln>
            <a:solidFill>
              <a:srgbClr val="535832"/>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323612"/>
            <a:ext cx="11734800" cy="398571"/>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ar-SA" sz="2800" b="1" dirty="0">
                <a:solidFill>
                  <a:srgbClr val="535832"/>
                </a:solidFill>
                <a:latin typeface="Sakkal Majalla" panose="02000000000000000000" pitchFamily="2" charset="-78"/>
                <a:cs typeface="Sakkal Majalla" panose="02000000000000000000" pitchFamily="2" charset="-78"/>
              </a:rPr>
              <a:t>نموذج أولي تصوري لمنصة البوابة الذكية للمعرفة البحثية بوزارة الداخلية </a:t>
            </a: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522898"/>
            <a:ext cx="1537515" cy="0"/>
          </a:xfrm>
          <a:prstGeom prst="line">
            <a:avLst/>
          </a:prstGeom>
          <a:ln>
            <a:solidFill>
              <a:srgbClr val="535832"/>
            </a:solidFill>
            <a:tailEnd type="oval"/>
          </a:ln>
        </p:spPr>
        <p:style>
          <a:lnRef idx="1">
            <a:schemeClr val="accent1"/>
          </a:lnRef>
          <a:fillRef idx="0">
            <a:schemeClr val="accent1"/>
          </a:fillRef>
          <a:effectRef idx="0">
            <a:schemeClr val="accent1"/>
          </a:effectRef>
          <a:fontRef idx="minor">
            <a:schemeClr val="tx1"/>
          </a:fontRef>
        </p:style>
      </p:cxnSp>
      <p:pic>
        <p:nvPicPr>
          <p:cNvPr id="16" name="صورة 67">
            <a:extLst>
              <a:ext uri="{FF2B5EF4-FFF2-40B4-BE49-F238E27FC236}">
                <a16:creationId xmlns:a16="http://schemas.microsoft.com/office/drawing/2014/main" id="{7310E774-E311-6E5E-7F80-531644DA25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162" y="4438"/>
            <a:ext cx="521605" cy="518460"/>
          </a:xfrm>
          <a:prstGeom prst="rect">
            <a:avLst/>
          </a:prstGeom>
        </p:spPr>
      </p:pic>
      <p:pic>
        <p:nvPicPr>
          <p:cNvPr id="17" name="Picture 14" descr="Logo&#10;&#10;Description automatically generated">
            <a:extLst>
              <a:ext uri="{FF2B5EF4-FFF2-40B4-BE49-F238E27FC236}">
                <a16:creationId xmlns:a16="http://schemas.microsoft.com/office/drawing/2014/main" id="{970B08BC-62E6-FA9F-4997-090106AADD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74575" y="4438"/>
            <a:ext cx="503125" cy="518460"/>
          </a:xfrm>
          <a:prstGeom prst="rect">
            <a:avLst/>
          </a:prstGeom>
        </p:spPr>
      </p:pic>
      <p:sp>
        <p:nvSpPr>
          <p:cNvPr id="9" name="Rectangle: Rounded Corners 25">
            <a:extLst>
              <a:ext uri="{FF2B5EF4-FFF2-40B4-BE49-F238E27FC236}">
                <a16:creationId xmlns:a16="http://schemas.microsoft.com/office/drawing/2014/main" id="{D1B1E083-D07C-4934-9782-F7CCA3539ACF}"/>
              </a:ext>
            </a:extLst>
          </p:cNvPr>
          <p:cNvSpPr/>
          <p:nvPr/>
        </p:nvSpPr>
        <p:spPr>
          <a:xfrm>
            <a:off x="2993026" y="842544"/>
            <a:ext cx="6479177" cy="506952"/>
          </a:xfrm>
          <a:prstGeom prst="roundRect">
            <a:avLst/>
          </a:prstGeom>
          <a:solidFill>
            <a:srgbClr val="D2A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ar-SA" sz="2000" b="1" dirty="0">
                <a:latin typeface="Sakkal Majalla" panose="02000000000000000000" pitchFamily="2" charset="-78"/>
                <a:cs typeface="Sakkal Majalla" panose="02000000000000000000" pitchFamily="2" charset="-78"/>
              </a:rPr>
              <a:t>نموذج الصفحة الرئيسية للنموذج</a:t>
            </a:r>
          </a:p>
        </p:txBody>
      </p:sp>
      <p:pic>
        <p:nvPicPr>
          <p:cNvPr id="2" name="Picture 1" descr="A screenshot of a computer&#10;&#10;AI-generated content may be incorrect.">
            <a:extLst>
              <a:ext uri="{FF2B5EF4-FFF2-40B4-BE49-F238E27FC236}">
                <a16:creationId xmlns:a16="http://schemas.microsoft.com/office/drawing/2014/main" id="{F2B30E06-B3A8-C441-EE7F-3194DBAD9C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8846" y="1591753"/>
            <a:ext cx="9306013" cy="45451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237344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10654484" y="522898"/>
            <a:ext cx="1537516" cy="0"/>
          </a:xfrm>
          <a:prstGeom prst="line">
            <a:avLst/>
          </a:prstGeom>
          <a:ln>
            <a:solidFill>
              <a:srgbClr val="535832"/>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323612"/>
            <a:ext cx="11734800" cy="398571"/>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ar-SA" sz="2800" b="1" dirty="0">
                <a:solidFill>
                  <a:srgbClr val="535832"/>
                </a:solidFill>
                <a:latin typeface="Sakkal Majalla" panose="02000000000000000000" pitchFamily="2" charset="-78"/>
                <a:cs typeface="Sakkal Majalla" panose="02000000000000000000" pitchFamily="2" charset="-78"/>
              </a:rPr>
              <a:t>نموذج أولي تصوري لمنصة البوابة الذكية للمعرفة البحثية بوزارة الداخلية </a:t>
            </a: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522898"/>
            <a:ext cx="1537515" cy="0"/>
          </a:xfrm>
          <a:prstGeom prst="line">
            <a:avLst/>
          </a:prstGeom>
          <a:ln>
            <a:solidFill>
              <a:srgbClr val="535832"/>
            </a:solidFill>
            <a:tailEnd type="oval"/>
          </a:ln>
        </p:spPr>
        <p:style>
          <a:lnRef idx="1">
            <a:schemeClr val="accent1"/>
          </a:lnRef>
          <a:fillRef idx="0">
            <a:schemeClr val="accent1"/>
          </a:fillRef>
          <a:effectRef idx="0">
            <a:schemeClr val="accent1"/>
          </a:effectRef>
          <a:fontRef idx="minor">
            <a:schemeClr val="tx1"/>
          </a:fontRef>
        </p:style>
      </p:cxnSp>
      <p:pic>
        <p:nvPicPr>
          <p:cNvPr id="16" name="صورة 67">
            <a:extLst>
              <a:ext uri="{FF2B5EF4-FFF2-40B4-BE49-F238E27FC236}">
                <a16:creationId xmlns:a16="http://schemas.microsoft.com/office/drawing/2014/main" id="{7310E774-E311-6E5E-7F80-531644DA25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162" y="4438"/>
            <a:ext cx="521605" cy="518460"/>
          </a:xfrm>
          <a:prstGeom prst="rect">
            <a:avLst/>
          </a:prstGeom>
        </p:spPr>
      </p:pic>
      <p:pic>
        <p:nvPicPr>
          <p:cNvPr id="17" name="Picture 14" descr="Logo&#10;&#10;Description automatically generated">
            <a:extLst>
              <a:ext uri="{FF2B5EF4-FFF2-40B4-BE49-F238E27FC236}">
                <a16:creationId xmlns:a16="http://schemas.microsoft.com/office/drawing/2014/main" id="{970B08BC-62E6-FA9F-4997-090106AADD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74575" y="4438"/>
            <a:ext cx="503125" cy="518460"/>
          </a:xfrm>
          <a:prstGeom prst="rect">
            <a:avLst/>
          </a:prstGeom>
        </p:spPr>
      </p:pic>
      <p:sp>
        <p:nvSpPr>
          <p:cNvPr id="9" name="Rectangle: Rounded Corners 25">
            <a:extLst>
              <a:ext uri="{FF2B5EF4-FFF2-40B4-BE49-F238E27FC236}">
                <a16:creationId xmlns:a16="http://schemas.microsoft.com/office/drawing/2014/main" id="{D1B1E083-D07C-4934-9782-F7CCA3539ACF}"/>
              </a:ext>
            </a:extLst>
          </p:cNvPr>
          <p:cNvSpPr/>
          <p:nvPr/>
        </p:nvSpPr>
        <p:spPr>
          <a:xfrm>
            <a:off x="2441196" y="842544"/>
            <a:ext cx="7031007" cy="506952"/>
          </a:xfrm>
          <a:prstGeom prst="roundRect">
            <a:avLst/>
          </a:prstGeom>
          <a:solidFill>
            <a:srgbClr val="D2A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ar-SA" sz="2000" b="1" dirty="0">
                <a:latin typeface="Sakkal Majalla" panose="02000000000000000000" pitchFamily="2" charset="-78"/>
                <a:cs typeface="Sakkal Majalla" panose="02000000000000000000" pitchFamily="2" charset="-78"/>
              </a:rPr>
              <a:t>نموذج تفاصيل أضافة بحث في خانة البحوث</a:t>
            </a:r>
          </a:p>
        </p:txBody>
      </p:sp>
      <p:pic>
        <p:nvPicPr>
          <p:cNvPr id="3" name="Picture 2" descr="A screenshot of a computer&#10;&#10;AI-generated content may be incorrect.">
            <a:extLst>
              <a:ext uri="{FF2B5EF4-FFF2-40B4-BE49-F238E27FC236}">
                <a16:creationId xmlns:a16="http://schemas.microsoft.com/office/drawing/2014/main" id="{B68B5778-64CC-65FB-93ED-EFE7BEF0D8C7}"/>
              </a:ext>
            </a:extLst>
          </p:cNvPr>
          <p:cNvPicPr>
            <a:picLocks noChangeAspect="1"/>
          </p:cNvPicPr>
          <p:nvPr/>
        </p:nvPicPr>
        <p:blipFill>
          <a:blip r:embed="rId5">
            <a:extLst>
              <a:ext uri="{28A0092B-C50C-407E-A947-70E740481C1C}">
                <a14:useLocalDpi xmlns:a14="http://schemas.microsoft.com/office/drawing/2010/main" val="0"/>
              </a:ext>
            </a:extLst>
          </a:blip>
          <a:srcRect l="5584" t="2697" r="5012"/>
          <a:stretch>
            <a:fillRect/>
          </a:stretch>
        </p:blipFill>
        <p:spPr>
          <a:xfrm>
            <a:off x="1537515" y="1469857"/>
            <a:ext cx="9402201" cy="47374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262303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10654484" y="522898"/>
            <a:ext cx="1537516" cy="0"/>
          </a:xfrm>
          <a:prstGeom prst="line">
            <a:avLst/>
          </a:prstGeom>
          <a:ln>
            <a:solidFill>
              <a:srgbClr val="535832"/>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323612"/>
            <a:ext cx="11734800" cy="398571"/>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ar-SA" sz="2800" b="1" dirty="0">
                <a:solidFill>
                  <a:srgbClr val="535832"/>
                </a:solidFill>
                <a:latin typeface="Sakkal Majalla" panose="02000000000000000000" pitchFamily="2" charset="-78"/>
                <a:cs typeface="Sakkal Majalla" panose="02000000000000000000" pitchFamily="2" charset="-78"/>
              </a:rPr>
              <a:t>نموذج أولي تصوري لمنصة البوابة الذكية للمعرفة البحثية بوزارة الداخلية </a:t>
            </a: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522898"/>
            <a:ext cx="1537515" cy="0"/>
          </a:xfrm>
          <a:prstGeom prst="line">
            <a:avLst/>
          </a:prstGeom>
          <a:ln>
            <a:solidFill>
              <a:srgbClr val="535832"/>
            </a:solidFill>
            <a:tailEnd type="oval"/>
          </a:ln>
        </p:spPr>
        <p:style>
          <a:lnRef idx="1">
            <a:schemeClr val="accent1"/>
          </a:lnRef>
          <a:fillRef idx="0">
            <a:schemeClr val="accent1"/>
          </a:fillRef>
          <a:effectRef idx="0">
            <a:schemeClr val="accent1"/>
          </a:effectRef>
          <a:fontRef idx="minor">
            <a:schemeClr val="tx1"/>
          </a:fontRef>
        </p:style>
      </p:cxnSp>
      <p:pic>
        <p:nvPicPr>
          <p:cNvPr id="16" name="صورة 67">
            <a:extLst>
              <a:ext uri="{FF2B5EF4-FFF2-40B4-BE49-F238E27FC236}">
                <a16:creationId xmlns:a16="http://schemas.microsoft.com/office/drawing/2014/main" id="{7310E774-E311-6E5E-7F80-531644DA25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162" y="4438"/>
            <a:ext cx="521605" cy="518460"/>
          </a:xfrm>
          <a:prstGeom prst="rect">
            <a:avLst/>
          </a:prstGeom>
        </p:spPr>
      </p:pic>
      <p:pic>
        <p:nvPicPr>
          <p:cNvPr id="17" name="Picture 14" descr="Logo&#10;&#10;Description automatically generated">
            <a:extLst>
              <a:ext uri="{FF2B5EF4-FFF2-40B4-BE49-F238E27FC236}">
                <a16:creationId xmlns:a16="http://schemas.microsoft.com/office/drawing/2014/main" id="{970B08BC-62E6-FA9F-4997-090106AADD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74575" y="4438"/>
            <a:ext cx="503125" cy="518460"/>
          </a:xfrm>
          <a:prstGeom prst="rect">
            <a:avLst/>
          </a:prstGeom>
        </p:spPr>
      </p:pic>
      <p:sp>
        <p:nvSpPr>
          <p:cNvPr id="9" name="Rectangle: Rounded Corners 25">
            <a:extLst>
              <a:ext uri="{FF2B5EF4-FFF2-40B4-BE49-F238E27FC236}">
                <a16:creationId xmlns:a16="http://schemas.microsoft.com/office/drawing/2014/main" id="{D1B1E083-D07C-4934-9782-F7CCA3539ACF}"/>
              </a:ext>
            </a:extLst>
          </p:cNvPr>
          <p:cNvSpPr/>
          <p:nvPr/>
        </p:nvSpPr>
        <p:spPr>
          <a:xfrm>
            <a:off x="2993026" y="842544"/>
            <a:ext cx="6479177" cy="506952"/>
          </a:xfrm>
          <a:prstGeom prst="roundRect">
            <a:avLst/>
          </a:prstGeom>
          <a:solidFill>
            <a:srgbClr val="D2A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ar-SA" sz="2000" b="1" dirty="0">
                <a:latin typeface="Sakkal Majalla" panose="02000000000000000000" pitchFamily="2" charset="-78"/>
                <a:cs typeface="Sakkal Majalla" panose="02000000000000000000" pitchFamily="2" charset="-78"/>
              </a:rPr>
              <a:t>نموذج لعرض التقارير الإحصائية</a:t>
            </a:r>
          </a:p>
        </p:txBody>
      </p:sp>
      <p:pic>
        <p:nvPicPr>
          <p:cNvPr id="5" name="Picture 4" descr="A screenshot of a computer&#10;&#10;AI-generated content may be incorrect.">
            <a:extLst>
              <a:ext uri="{FF2B5EF4-FFF2-40B4-BE49-F238E27FC236}">
                <a16:creationId xmlns:a16="http://schemas.microsoft.com/office/drawing/2014/main" id="{686FA3CE-8B4E-9B32-0A3D-D2087EC603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9905" y="1472709"/>
            <a:ext cx="9303593" cy="45427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0105894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F609EDA-869E-4BE5-AE5D-B898C584B6FF}">
  <ds:schemaRefs>
    <ds:schemaRef ds:uri="16c05727-aa75-4e4a-9b5f-8a80a1165891"/>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http://purl.org/dc/elements/1.1/"/>
    <ds:schemaRef ds:uri="71af3243-3dd4-4a8d-8c0d-dd76da1f02a5"/>
    <ds:schemaRef ds:uri="http://schemas.microsoft.com/office/2006/metadata/properties"/>
    <ds:schemaRef ds:uri="http://www.w3.org/XML/1998/namespace"/>
    <ds:schemaRef ds:uri="http://purl.org/dc/terms/"/>
  </ds:schemaRefs>
</ds:datastoreItem>
</file>

<file path=customXml/itemProps2.xml><?xml version="1.0" encoding="utf-8"?>
<ds:datastoreItem xmlns:ds="http://schemas.openxmlformats.org/officeDocument/2006/customXml" ds:itemID="{61A00BBF-EEBB-4E18-B8CB-F926EAAC48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FD05317-60D6-4B3A-8545-888496D1A8E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Project analysis, from 24Slides</Template>
  <TotalTime>0</TotalTime>
  <Words>716</Words>
  <Application>Microsoft Office PowerPoint</Application>
  <PresentationFormat>Widescreen</PresentationFormat>
  <Paragraphs>124</Paragraphs>
  <Slides>23</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Century Gothic</vt:lpstr>
      <vt:lpstr>Sakkal Majalla</vt:lpstr>
      <vt:lpstr>Segoe UI Light</vt:lpstr>
      <vt:lpstr>Office Theme</vt:lpstr>
      <vt:lpstr>البوابة الذكية للمعرفة البحثية بوزارة الداخلية </vt:lpstr>
      <vt:lpstr>Project analysis slide 8</vt:lpstr>
      <vt:lpstr>Project analysis slide 8</vt:lpstr>
      <vt:lpstr>Project analysis slide 2</vt:lpstr>
      <vt:lpstr>Project analysis slide 8</vt:lpstr>
      <vt:lpstr>Project analysis slide 8</vt:lpstr>
      <vt:lpstr>Project analysis slide 8</vt:lpstr>
      <vt:lpstr>Project analysis slide 8</vt:lpstr>
      <vt:lpstr>Project analysis slide 8</vt:lpstr>
      <vt:lpstr>Project analysis slide 8</vt:lpstr>
      <vt:lpstr>PowerPoint Presentation</vt:lpstr>
      <vt:lpstr>Project analysis slide 8</vt:lpstr>
      <vt:lpstr>Project analysis slide 8</vt:lpstr>
      <vt:lpstr>Project analysis slide 8</vt:lpstr>
      <vt:lpstr>Project analysis slide 8</vt:lpstr>
      <vt:lpstr>Project analysis slide 8</vt:lpstr>
      <vt:lpstr>Project analysis slide 8</vt:lpstr>
      <vt:lpstr>Project analysis slide 8</vt:lpstr>
      <vt:lpstr>Project analysis slide 8</vt:lpstr>
      <vt:lpstr>Project analysis slide 8</vt:lpstr>
      <vt:lpstr>Project analysis slide 8</vt:lpstr>
      <vt:lpstr>Project analysis slide 6</vt:lpstr>
      <vt:lpstr>Project analysis slide 8</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2025-09-02T06:05:31Z</dcterms:created>
  <dcterms:modified xsi:type="dcterms:W3CDTF">2025-12-02T11:32:54Z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